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sldIdLst>
    <p:sldId id="256" r:id="rId2"/>
    <p:sldId id="261" r:id="rId3"/>
    <p:sldId id="266" r:id="rId4"/>
    <p:sldId id="268" r:id="rId5"/>
    <p:sldId id="307" r:id="rId6"/>
    <p:sldId id="295" r:id="rId7"/>
    <p:sldId id="299" r:id="rId8"/>
    <p:sldId id="296" r:id="rId9"/>
    <p:sldId id="297" r:id="rId10"/>
    <p:sldId id="302" r:id="rId11"/>
    <p:sldId id="308" r:id="rId12"/>
    <p:sldId id="310" r:id="rId13"/>
    <p:sldId id="304" r:id="rId14"/>
    <p:sldId id="319" r:id="rId15"/>
    <p:sldId id="311" r:id="rId16"/>
    <p:sldId id="312" r:id="rId17"/>
    <p:sldId id="313" r:id="rId18"/>
    <p:sldId id="318" r:id="rId19"/>
    <p:sldId id="314" r:id="rId20"/>
    <p:sldId id="315" r:id="rId21"/>
    <p:sldId id="316" r:id="rId22"/>
    <p:sldId id="317" r:id="rId23"/>
    <p:sldId id="277" r:id="rId24"/>
    <p:sldId id="294" r:id="rId25"/>
  </p:sldIdLst>
  <p:sldSz cx="12192000" cy="6858000"/>
  <p:notesSz cx="6858000" cy="9144000"/>
  <p:embeddedFontLst>
    <p:embeddedFont>
      <p:font typeface="Antonio" panose="020B0604020202020204" charset="0"/>
      <p:regular r:id="rId27"/>
      <p:bold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Fira Sans" panose="020B0604020202020204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taman" initials="d" lastIdx="0" clrIdx="0">
    <p:extLst>
      <p:ext uri="{19B8F6BF-5375-455C-9EA6-DF929625EA0E}">
        <p15:presenceInfo xmlns:p15="http://schemas.microsoft.com/office/powerpoint/2012/main" userId="datam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094"/>
    <a:srgbClr val="FF8333"/>
    <a:srgbClr val="FF2F60"/>
    <a:srgbClr val="FFAA2C"/>
    <a:srgbClr val="1E6F7A"/>
    <a:srgbClr val="0B758D"/>
    <a:srgbClr val="E13243"/>
    <a:srgbClr val="00B050"/>
    <a:srgbClr val="EBE8E3"/>
    <a:srgbClr val="2625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1D4493-FA46-42F4-A211-842DF72793B6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772EC45-9BBA-419C-AB7F-E973941E4265}">
      <dgm:prSet phldrT="[Text]" custT="1"/>
      <dgm:spPr>
        <a:solidFill>
          <a:srgbClr val="00B050"/>
        </a:solidFill>
        <a:ln>
          <a:noFill/>
        </a:ln>
        <a:effectLst>
          <a:outerShdw blurRad="101600" dist="76200" dir="8100000" algn="tr" rotWithShape="0">
            <a:srgbClr val="7D8584"/>
          </a:outerShdw>
        </a:effectLst>
      </dgm:spPr>
      <dgm:t>
        <a:bodyPr/>
        <a:lstStyle/>
        <a:p>
          <a:r>
            <a:rPr lang="en-US" sz="1200" b="1" dirty="0" smtClean="0"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rPr>
            <a:t>29+ Years Experience in Software Domain</a:t>
          </a:r>
          <a:endParaRPr lang="en-US" sz="1200" b="1" dirty="0">
            <a:latin typeface="Arial" panose="020B0604020202020204" pitchFamily="34" charset="0"/>
            <a:cs typeface="Arial" panose="020B0604020202020204" pitchFamily="34" charset="0"/>
          </a:endParaRPr>
        </a:p>
      </dgm:t>
      <dgm:extLst>
        <a:ext uri="{E40237B7-FDA0-4F09-8148-C483321AD2D9}">
          <dgm14:cNvPr xmlns:dgm14="http://schemas.microsoft.com/office/drawing/2010/diagram" id="0" name="">
            <a:hlinkHover xmlns:r="http://schemas.openxmlformats.org/officeDocument/2006/relationships" r:id="" action="ppaction://noaction" highlightClick="1"/>
          </dgm14:cNvPr>
        </a:ext>
      </dgm:extLst>
    </dgm:pt>
    <dgm:pt modelId="{172B008F-689B-4DAF-BD46-953764ED79BB}" type="parTrans" cxnId="{EB247C81-F043-419A-A28C-45F287C7F34F}">
      <dgm:prSet/>
      <dgm:spPr/>
      <dgm:t>
        <a:bodyPr/>
        <a:lstStyle/>
        <a:p>
          <a:endParaRPr lang="en-US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F4FD8B-B5EF-4D2C-8B4C-692208339EFF}" type="sibTrans" cxnId="{EB247C81-F043-419A-A28C-45F287C7F34F}">
      <dgm:prSet/>
      <dgm:spPr/>
      <dgm:t>
        <a:bodyPr/>
        <a:lstStyle/>
        <a:p>
          <a:endParaRPr lang="en-US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8EE0A2-5EBE-4CE8-8564-990986089800}">
      <dgm:prSet custT="1"/>
      <dgm:spPr>
        <a:solidFill>
          <a:srgbClr val="1E6F7A"/>
        </a:solidFill>
        <a:ln>
          <a:noFill/>
        </a:ln>
        <a:effectLst>
          <a:outerShdw blurRad="101600" dist="762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200" b="1" dirty="0" smtClean="0"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rPr>
            <a:t>Successfully executed at more than 1500 Hospitality Clients</a:t>
          </a:r>
        </a:p>
      </dgm:t>
      <dgm:extLst>
        <a:ext uri="{E40237B7-FDA0-4F09-8148-C483321AD2D9}">
          <dgm14:cNvPr xmlns:dgm14="http://schemas.microsoft.com/office/drawing/2010/diagram" id="0" name="">
            <a:hlinkHover xmlns:r="http://schemas.openxmlformats.org/officeDocument/2006/relationships" r:id="" action="ppaction://noaction" highlightClick="1"/>
          </dgm14:cNvPr>
        </a:ext>
      </dgm:extLst>
    </dgm:pt>
    <dgm:pt modelId="{C37524E2-84AC-42F3-B8CF-9DDC3303D1A1}" type="parTrans" cxnId="{D097AEAB-E20A-4360-8215-9CED7A111DD7}">
      <dgm:prSet/>
      <dgm:spPr/>
      <dgm:t>
        <a:bodyPr/>
        <a:lstStyle/>
        <a:p>
          <a:endParaRPr lang="en-US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0B6565-9A94-4B4A-994A-10E5BB1C0172}" type="sibTrans" cxnId="{D097AEAB-E20A-4360-8215-9CED7A111DD7}">
      <dgm:prSet/>
      <dgm:spPr/>
      <dgm:t>
        <a:bodyPr/>
        <a:lstStyle/>
        <a:p>
          <a:endParaRPr lang="en-US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A55ED0-5EAA-4137-89F4-5A7ED22A4B78}">
      <dgm:prSet custT="1"/>
      <dgm:spPr>
        <a:solidFill>
          <a:srgbClr val="1E6F7A"/>
        </a:solidFill>
        <a:ln>
          <a:noFill/>
        </a:ln>
        <a:effectLst>
          <a:outerShdw blurRad="101600" dist="762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200" b="1" dirty="0" smtClean="0"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rPr>
            <a:t>Supported by Strong Team of 250 Professionals</a:t>
          </a:r>
        </a:p>
      </dgm:t>
      <dgm:extLst>
        <a:ext uri="{E40237B7-FDA0-4F09-8148-C483321AD2D9}">
          <dgm14:cNvPr xmlns:dgm14="http://schemas.microsoft.com/office/drawing/2010/diagram" id="0" name="">
            <a:hlinkHover xmlns:r="http://schemas.openxmlformats.org/officeDocument/2006/relationships" r:id="" action="ppaction://noaction" highlightClick="1"/>
          </dgm14:cNvPr>
        </a:ext>
      </dgm:extLst>
    </dgm:pt>
    <dgm:pt modelId="{09C893A0-69AD-48CE-8C6E-CC28AE5AD363}" type="parTrans" cxnId="{97BAA513-F844-4084-90B1-890440D4F044}">
      <dgm:prSet/>
      <dgm:spPr/>
      <dgm:t>
        <a:bodyPr/>
        <a:lstStyle/>
        <a:p>
          <a:endParaRPr lang="en-US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5ADF71B-CB3B-4D90-A57B-E395200B1F4B}" type="sibTrans" cxnId="{97BAA513-F844-4084-90B1-890440D4F044}">
      <dgm:prSet/>
      <dgm:spPr/>
      <dgm:t>
        <a:bodyPr/>
        <a:lstStyle/>
        <a:p>
          <a:endParaRPr lang="en-US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93BD6D-393D-43DF-8A45-7264584DFF7C}">
      <dgm:prSet custT="1"/>
      <dgm:spPr>
        <a:solidFill>
          <a:srgbClr val="1E6F7A"/>
        </a:solidFill>
        <a:ln>
          <a:noFill/>
        </a:ln>
        <a:effectLst>
          <a:outerShdw blurRad="101600" dist="762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200" b="1" dirty="0" smtClean="0"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rPr>
            <a:t>Configurable Multi Level Security</a:t>
          </a:r>
        </a:p>
      </dgm:t>
      <dgm:extLst>
        <a:ext uri="{E40237B7-FDA0-4F09-8148-C483321AD2D9}">
          <dgm14:cNvPr xmlns:dgm14="http://schemas.microsoft.com/office/drawing/2010/diagram" id="0" name="">
            <a:hlinkHover xmlns:r="http://schemas.openxmlformats.org/officeDocument/2006/relationships" r:id="" action="ppaction://noaction" highlightClick="1"/>
          </dgm14:cNvPr>
        </a:ext>
      </dgm:extLst>
    </dgm:pt>
    <dgm:pt modelId="{BD711E67-9412-4384-956C-7FCEC74C452F}" type="parTrans" cxnId="{5E0F0698-CA2D-41CC-A67C-BA62D4BD859F}">
      <dgm:prSet/>
      <dgm:spPr/>
      <dgm:t>
        <a:bodyPr/>
        <a:lstStyle/>
        <a:p>
          <a:endParaRPr lang="en-US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1CFFF2-1F0A-4C6F-83B2-BACE5FC227B1}" type="sibTrans" cxnId="{5E0F0698-CA2D-41CC-A67C-BA62D4BD859F}">
      <dgm:prSet/>
      <dgm:spPr/>
      <dgm:t>
        <a:bodyPr/>
        <a:lstStyle/>
        <a:p>
          <a:endParaRPr lang="en-US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F40DA2-1EA8-4A0A-8DC5-08098A424CC1}">
      <dgm:prSet custT="1"/>
      <dgm:spPr>
        <a:solidFill>
          <a:srgbClr val="1E6F7A"/>
        </a:solidFill>
        <a:ln>
          <a:noFill/>
        </a:ln>
        <a:effectLst>
          <a:outerShdw blurRad="101600" dist="762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200" b="1" dirty="0" smtClean="0"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rPr>
            <a:t>User Friendly Interface to increase Staff Efficiency</a:t>
          </a:r>
        </a:p>
      </dgm:t>
      <dgm:extLst>
        <a:ext uri="{E40237B7-FDA0-4F09-8148-C483321AD2D9}">
          <dgm14:cNvPr xmlns:dgm14="http://schemas.microsoft.com/office/drawing/2010/diagram" id="0" name="">
            <a:hlinkHover xmlns:r="http://schemas.openxmlformats.org/officeDocument/2006/relationships" r:id="" action="ppaction://noaction" highlightClick="1"/>
          </dgm14:cNvPr>
        </a:ext>
      </dgm:extLst>
    </dgm:pt>
    <dgm:pt modelId="{373C505F-F4DA-42AF-A572-16224198579E}" type="parTrans" cxnId="{397D033C-8E3F-46F3-ABA9-9F1C87B16E1C}">
      <dgm:prSet/>
      <dgm:spPr/>
      <dgm:t>
        <a:bodyPr/>
        <a:lstStyle/>
        <a:p>
          <a:endParaRPr lang="en-US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439416-20D3-4ABD-BD9D-085B38EFA5E1}" type="sibTrans" cxnId="{397D033C-8E3F-46F3-ABA9-9F1C87B16E1C}">
      <dgm:prSet/>
      <dgm:spPr/>
      <dgm:t>
        <a:bodyPr/>
        <a:lstStyle/>
        <a:p>
          <a:endParaRPr lang="en-US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E517E3-554F-4D92-AA9C-11F3E4E91D80}">
      <dgm:prSet custT="1"/>
      <dgm:spPr>
        <a:solidFill>
          <a:srgbClr val="1E6F7A"/>
        </a:solidFill>
        <a:ln>
          <a:noFill/>
        </a:ln>
        <a:effectLst>
          <a:outerShdw blurRad="101600" dist="762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200" b="1" dirty="0" smtClean="0"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rPr>
            <a:t>Real-time Business Monitoring</a:t>
          </a:r>
        </a:p>
      </dgm:t>
      <dgm:extLst>
        <a:ext uri="{E40237B7-FDA0-4F09-8148-C483321AD2D9}">
          <dgm14:cNvPr xmlns:dgm14="http://schemas.microsoft.com/office/drawing/2010/diagram" id="0" name="">
            <a:hlinkHover xmlns:r="http://schemas.openxmlformats.org/officeDocument/2006/relationships" r:id="" action="ppaction://noaction" highlightClick="1"/>
          </dgm14:cNvPr>
        </a:ext>
      </dgm:extLst>
    </dgm:pt>
    <dgm:pt modelId="{1CBE08FF-5CC1-4489-937E-FEC65FA335A7}" type="parTrans" cxnId="{63550AEA-F167-4AF0-B265-048DC3C4E3ED}">
      <dgm:prSet/>
      <dgm:spPr/>
      <dgm:t>
        <a:bodyPr/>
        <a:lstStyle/>
        <a:p>
          <a:endParaRPr lang="en-US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99B79C-BC58-4EEE-87C1-EE441FB1587B}" type="sibTrans" cxnId="{63550AEA-F167-4AF0-B265-048DC3C4E3ED}">
      <dgm:prSet/>
      <dgm:spPr/>
      <dgm:t>
        <a:bodyPr/>
        <a:lstStyle/>
        <a:p>
          <a:endParaRPr lang="en-US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F95181A-90B7-4B1E-8513-8D40AA5A9C3D}">
      <dgm:prSet custT="1"/>
      <dgm:spPr>
        <a:solidFill>
          <a:srgbClr val="1E6F7A"/>
        </a:solidFill>
        <a:ln>
          <a:noFill/>
        </a:ln>
        <a:effectLst>
          <a:outerShdw blurRad="101600" dist="762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200" b="1" dirty="0" smtClean="0"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rPr>
            <a:t>Better Quality of Care, Service to Patients</a:t>
          </a:r>
        </a:p>
      </dgm:t>
      <dgm:extLst>
        <a:ext uri="{E40237B7-FDA0-4F09-8148-C483321AD2D9}">
          <dgm14:cNvPr xmlns:dgm14="http://schemas.microsoft.com/office/drawing/2010/diagram" id="0" name="">
            <a:hlinkHover xmlns:r="http://schemas.openxmlformats.org/officeDocument/2006/relationships" r:id="" action="ppaction://noaction" highlightClick="1"/>
          </dgm14:cNvPr>
        </a:ext>
      </dgm:extLst>
    </dgm:pt>
    <dgm:pt modelId="{D07B5263-0671-48C6-AAC9-689183823DD4}" type="parTrans" cxnId="{9B179362-FDC8-4D66-9FCE-D9F2FFCE37DA}">
      <dgm:prSet/>
      <dgm:spPr/>
      <dgm:t>
        <a:bodyPr/>
        <a:lstStyle/>
        <a:p>
          <a:endParaRPr lang="en-US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92C6A7E-6F49-4759-88C2-7A68DC41E62F}" type="sibTrans" cxnId="{9B179362-FDC8-4D66-9FCE-D9F2FFCE37DA}">
      <dgm:prSet/>
      <dgm:spPr/>
      <dgm:t>
        <a:bodyPr/>
        <a:lstStyle/>
        <a:p>
          <a:endParaRPr lang="en-US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5CCB6D4-49D5-47D6-AED7-469FAC868573}">
      <dgm:prSet custT="1"/>
      <dgm:spPr>
        <a:solidFill>
          <a:srgbClr val="1E6F7A"/>
        </a:solidFill>
        <a:ln>
          <a:noFill/>
        </a:ln>
        <a:effectLst>
          <a:outerShdw blurRad="101600" dist="762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200" b="1" dirty="0" smtClean="0"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rPr>
            <a:t>Reduce Operating Costs</a:t>
          </a:r>
        </a:p>
      </dgm:t>
      <dgm:extLst>
        <a:ext uri="{E40237B7-FDA0-4F09-8148-C483321AD2D9}">
          <dgm14:cNvPr xmlns:dgm14="http://schemas.microsoft.com/office/drawing/2010/diagram" id="0" name="">
            <a:hlinkHover xmlns:r="http://schemas.openxmlformats.org/officeDocument/2006/relationships" r:id="" action="ppaction://noaction" highlightClick="1"/>
          </dgm14:cNvPr>
        </a:ext>
      </dgm:extLst>
    </dgm:pt>
    <dgm:pt modelId="{C1E6C303-162A-4D22-AEE6-989FA4430118}" type="parTrans" cxnId="{388C82EF-6BEA-4362-A76D-26CC099AC585}">
      <dgm:prSet/>
      <dgm:spPr/>
      <dgm:t>
        <a:bodyPr/>
        <a:lstStyle/>
        <a:p>
          <a:endParaRPr lang="en-US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8E01798-3983-4A43-94D6-5F2B620DE2D4}" type="sibTrans" cxnId="{388C82EF-6BEA-4362-A76D-26CC099AC585}">
      <dgm:prSet/>
      <dgm:spPr/>
      <dgm:t>
        <a:bodyPr/>
        <a:lstStyle/>
        <a:p>
          <a:endParaRPr lang="en-US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0F9493-4938-44A0-B35C-F25D983DA154}">
      <dgm:prSet custT="1"/>
      <dgm:spPr>
        <a:solidFill>
          <a:srgbClr val="1E6F7A"/>
        </a:solidFill>
        <a:ln>
          <a:noFill/>
        </a:ln>
        <a:effectLst>
          <a:outerShdw blurRad="101600" dist="762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200" b="1" dirty="0" smtClean="0"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rPr>
            <a:t>Control Pilferages &amp; Leakages</a:t>
          </a:r>
        </a:p>
      </dgm:t>
      <dgm:extLst>
        <a:ext uri="{E40237B7-FDA0-4F09-8148-C483321AD2D9}">
          <dgm14:cNvPr xmlns:dgm14="http://schemas.microsoft.com/office/drawing/2010/diagram" id="0" name="">
            <a:hlinkHover xmlns:r="http://schemas.openxmlformats.org/officeDocument/2006/relationships" r:id="" action="ppaction://noaction" highlightClick="1"/>
          </dgm14:cNvPr>
        </a:ext>
      </dgm:extLst>
    </dgm:pt>
    <dgm:pt modelId="{E9AD19B3-B5F4-4534-8C82-1064629EA61C}" type="parTrans" cxnId="{4E2872F3-C0D4-4963-A9C2-0DF0EA89BA40}">
      <dgm:prSet/>
      <dgm:spPr/>
      <dgm:t>
        <a:bodyPr/>
        <a:lstStyle/>
        <a:p>
          <a:endParaRPr lang="en-US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FB13170-2643-4B20-9AC5-D63505A69B44}" type="sibTrans" cxnId="{4E2872F3-C0D4-4963-A9C2-0DF0EA89BA40}">
      <dgm:prSet/>
      <dgm:spPr/>
      <dgm:t>
        <a:bodyPr/>
        <a:lstStyle/>
        <a:p>
          <a:endParaRPr lang="en-US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70E595-68F6-4EAB-9F67-6CDB8412C21C}">
      <dgm:prSet custT="1"/>
      <dgm:spPr>
        <a:solidFill>
          <a:srgbClr val="00B050"/>
        </a:solidFill>
        <a:ln>
          <a:noFill/>
        </a:ln>
        <a:effectLst>
          <a:outerShdw blurRad="101600" dist="762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200" b="1" dirty="0" smtClean="0"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rPr>
            <a:t>Comprehensive reporting and analytics System</a:t>
          </a:r>
        </a:p>
      </dgm:t>
      <dgm:extLst>
        <a:ext uri="{E40237B7-FDA0-4F09-8148-C483321AD2D9}">
          <dgm14:cNvPr xmlns:dgm14="http://schemas.microsoft.com/office/drawing/2010/diagram" id="0" name="">
            <a:hlinkHover xmlns:r="http://schemas.openxmlformats.org/officeDocument/2006/relationships" r:id="" action="ppaction://noaction" highlightClick="1"/>
          </dgm14:cNvPr>
        </a:ext>
      </dgm:extLst>
    </dgm:pt>
    <dgm:pt modelId="{3BBC3749-0DA7-47D2-B32B-92D75C19A3CE}" type="parTrans" cxnId="{9195A4BB-F4FF-45F2-A102-5DD969EBD158}">
      <dgm:prSet/>
      <dgm:spPr/>
      <dgm:t>
        <a:bodyPr/>
        <a:lstStyle/>
        <a:p>
          <a:endParaRPr lang="en-US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49C4E2-6260-4884-950C-61DB04AF03A1}" type="sibTrans" cxnId="{9195A4BB-F4FF-45F2-A102-5DD969EBD158}">
      <dgm:prSet/>
      <dgm:spPr/>
      <dgm:t>
        <a:bodyPr/>
        <a:lstStyle/>
        <a:p>
          <a:endParaRPr lang="en-US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D67B2F-0FCB-4D43-97B5-5B0FB72A9159}" type="pres">
      <dgm:prSet presAssocID="{711D4493-FA46-42F4-A211-842DF72793B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8484983-AD87-4437-9FCC-BE4665766312}" type="pres">
      <dgm:prSet presAssocID="{8772EC45-9BBA-419C-AB7F-E973941E4265}" presName="parentLin" presStyleCnt="0"/>
      <dgm:spPr/>
    </dgm:pt>
    <dgm:pt modelId="{FC35058B-297E-4BA1-8C4A-BC47853DAD31}" type="pres">
      <dgm:prSet presAssocID="{8772EC45-9BBA-419C-AB7F-E973941E4265}" presName="parentLeftMargin" presStyleLbl="node1" presStyleIdx="0" presStyleCnt="10"/>
      <dgm:spPr/>
      <dgm:t>
        <a:bodyPr/>
        <a:lstStyle/>
        <a:p>
          <a:endParaRPr lang="en-US"/>
        </a:p>
      </dgm:t>
    </dgm:pt>
    <dgm:pt modelId="{FCE7483E-0674-41F9-8EC5-52EE73C9C575}" type="pres">
      <dgm:prSet presAssocID="{8772EC45-9BBA-419C-AB7F-E973941E4265}" presName="parentText" presStyleLbl="node1" presStyleIdx="0" presStyleCnt="10">
        <dgm:presLayoutVars>
          <dgm:chMax val="0"/>
          <dgm:bulletEnabled val="1"/>
        </dgm:presLayoutVars>
      </dgm:prSet>
      <dgm:spPr>
        <a:prstGeom prst="snip2DiagRect">
          <a:avLst/>
        </a:prstGeom>
      </dgm:spPr>
      <dgm:t>
        <a:bodyPr/>
        <a:lstStyle/>
        <a:p>
          <a:endParaRPr lang="en-US"/>
        </a:p>
      </dgm:t>
    </dgm:pt>
    <dgm:pt modelId="{D875A5D4-14C2-40A0-AA6E-07BD517517F7}" type="pres">
      <dgm:prSet presAssocID="{8772EC45-9BBA-419C-AB7F-E973941E4265}" presName="negativeSpace" presStyleCnt="0"/>
      <dgm:spPr/>
    </dgm:pt>
    <dgm:pt modelId="{E9A56F2E-3016-4236-8EB5-A1E818A56990}" type="pres">
      <dgm:prSet presAssocID="{8772EC45-9BBA-419C-AB7F-E973941E4265}" presName="childText" presStyleLbl="conFgAcc1" presStyleIdx="0" presStyleCnt="10">
        <dgm:presLayoutVars>
          <dgm:bulletEnabled val="1"/>
        </dgm:presLayoutVars>
      </dgm:prSet>
      <dgm:spPr>
        <a:solidFill>
          <a:srgbClr val="00B050">
            <a:alpha val="17000"/>
          </a:srgbClr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0988BAA5-4B40-484F-B09B-6CA7A086A7FB}" type="pres">
      <dgm:prSet presAssocID="{BBF4FD8B-B5EF-4D2C-8B4C-692208339EFF}" presName="spaceBetweenRectangles" presStyleCnt="0"/>
      <dgm:spPr/>
    </dgm:pt>
    <dgm:pt modelId="{9F1C2A5D-4053-43EE-86DB-8FD02234ADFC}" type="pres">
      <dgm:prSet presAssocID="{5E8EE0A2-5EBE-4CE8-8564-990986089800}" presName="parentLin" presStyleCnt="0"/>
      <dgm:spPr/>
    </dgm:pt>
    <dgm:pt modelId="{424387B8-75BF-4281-B9A4-467A7F1123A5}" type="pres">
      <dgm:prSet presAssocID="{5E8EE0A2-5EBE-4CE8-8564-990986089800}" presName="parentLeftMargin" presStyleLbl="node1" presStyleIdx="0" presStyleCnt="10"/>
      <dgm:spPr/>
      <dgm:t>
        <a:bodyPr/>
        <a:lstStyle/>
        <a:p>
          <a:endParaRPr lang="en-US"/>
        </a:p>
      </dgm:t>
    </dgm:pt>
    <dgm:pt modelId="{D7A28C14-F484-448C-B369-43EFED46DF7E}" type="pres">
      <dgm:prSet presAssocID="{5E8EE0A2-5EBE-4CE8-8564-990986089800}" presName="parentText" presStyleLbl="node1" presStyleIdx="1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8A4675-D455-4B90-80D7-4FB130C7F214}" type="pres">
      <dgm:prSet presAssocID="{5E8EE0A2-5EBE-4CE8-8564-990986089800}" presName="negativeSpace" presStyleCnt="0"/>
      <dgm:spPr/>
    </dgm:pt>
    <dgm:pt modelId="{D4626360-F363-426A-B021-427D7C14D280}" type="pres">
      <dgm:prSet presAssocID="{5E8EE0A2-5EBE-4CE8-8564-990986089800}" presName="childText" presStyleLbl="conFgAcc1" presStyleIdx="1" presStyleCnt="10">
        <dgm:presLayoutVars>
          <dgm:bulletEnabled val="1"/>
        </dgm:presLayoutVars>
      </dgm:prSet>
      <dgm:spPr>
        <a:solidFill>
          <a:srgbClr val="C8D4D2">
            <a:alpha val="90000"/>
          </a:srgbClr>
        </a:solidFill>
        <a:ln>
          <a:noFill/>
        </a:ln>
      </dgm:spPr>
      <dgm:t>
        <a:bodyPr/>
        <a:lstStyle/>
        <a:p>
          <a:endParaRPr lang="en-US"/>
        </a:p>
      </dgm:t>
    </dgm:pt>
    <dgm:pt modelId="{F2086162-1F95-4324-91B1-BC1F630BFF57}" type="pres">
      <dgm:prSet presAssocID="{5A0B6565-9A94-4B4A-994A-10E5BB1C0172}" presName="spaceBetweenRectangles" presStyleCnt="0"/>
      <dgm:spPr/>
    </dgm:pt>
    <dgm:pt modelId="{75B1D1DA-C381-4C84-B0CE-9D0CADEB52A4}" type="pres">
      <dgm:prSet presAssocID="{FCA55ED0-5EAA-4137-89F4-5A7ED22A4B78}" presName="parentLin" presStyleCnt="0"/>
      <dgm:spPr/>
    </dgm:pt>
    <dgm:pt modelId="{E61DEB6C-6587-4C83-BDDA-AC8C57A3EB1F}" type="pres">
      <dgm:prSet presAssocID="{FCA55ED0-5EAA-4137-89F4-5A7ED22A4B78}" presName="parentLeftMargin" presStyleLbl="node1" presStyleIdx="1" presStyleCnt="10"/>
      <dgm:spPr/>
      <dgm:t>
        <a:bodyPr/>
        <a:lstStyle/>
        <a:p>
          <a:endParaRPr lang="en-US"/>
        </a:p>
      </dgm:t>
    </dgm:pt>
    <dgm:pt modelId="{0DCD033A-BE62-4D02-A117-FA3E91C0408B}" type="pres">
      <dgm:prSet presAssocID="{FCA55ED0-5EAA-4137-89F4-5A7ED22A4B78}" presName="parentText" presStyleLbl="node1" presStyleIdx="2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6F6B4A-71CD-491E-B0B2-3595F3C02EB6}" type="pres">
      <dgm:prSet presAssocID="{FCA55ED0-5EAA-4137-89F4-5A7ED22A4B78}" presName="negativeSpace" presStyleCnt="0"/>
      <dgm:spPr/>
    </dgm:pt>
    <dgm:pt modelId="{892CCED5-A6EE-4BEB-AC18-12AEFF1F1FE7}" type="pres">
      <dgm:prSet presAssocID="{FCA55ED0-5EAA-4137-89F4-5A7ED22A4B78}" presName="childText" presStyleLbl="conFgAcc1" presStyleIdx="2" presStyleCnt="10">
        <dgm:presLayoutVars>
          <dgm:bulletEnabled val="1"/>
        </dgm:presLayoutVars>
      </dgm:prSet>
      <dgm:spPr>
        <a:solidFill>
          <a:srgbClr val="C8D4D2">
            <a:alpha val="90000"/>
          </a:srgbClr>
        </a:solidFill>
        <a:ln>
          <a:noFill/>
        </a:ln>
      </dgm:spPr>
      <dgm:t>
        <a:bodyPr/>
        <a:lstStyle/>
        <a:p>
          <a:endParaRPr lang="en-US"/>
        </a:p>
      </dgm:t>
    </dgm:pt>
    <dgm:pt modelId="{5F3A9451-CB0B-4B93-A4D2-711759BB8A9A}" type="pres">
      <dgm:prSet presAssocID="{A5ADF71B-CB3B-4D90-A57B-E395200B1F4B}" presName="spaceBetweenRectangles" presStyleCnt="0"/>
      <dgm:spPr/>
    </dgm:pt>
    <dgm:pt modelId="{19A36DB2-FE66-4FBE-9419-65334B54B4C9}" type="pres">
      <dgm:prSet presAssocID="{0393BD6D-393D-43DF-8A45-7264584DFF7C}" presName="parentLin" presStyleCnt="0"/>
      <dgm:spPr/>
    </dgm:pt>
    <dgm:pt modelId="{9199C336-3587-4555-AA72-7C39460C778F}" type="pres">
      <dgm:prSet presAssocID="{0393BD6D-393D-43DF-8A45-7264584DFF7C}" presName="parentLeftMargin" presStyleLbl="node1" presStyleIdx="2" presStyleCnt="10"/>
      <dgm:spPr/>
      <dgm:t>
        <a:bodyPr/>
        <a:lstStyle/>
        <a:p>
          <a:endParaRPr lang="en-US"/>
        </a:p>
      </dgm:t>
    </dgm:pt>
    <dgm:pt modelId="{6144B501-2A71-4847-AF92-B05E63C99A23}" type="pres">
      <dgm:prSet presAssocID="{0393BD6D-393D-43DF-8A45-7264584DFF7C}" presName="parentText" presStyleLbl="node1" presStyleIdx="3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058343-62D5-401E-893B-C81A146FD283}" type="pres">
      <dgm:prSet presAssocID="{0393BD6D-393D-43DF-8A45-7264584DFF7C}" presName="negativeSpace" presStyleCnt="0"/>
      <dgm:spPr/>
    </dgm:pt>
    <dgm:pt modelId="{451E4F70-5E90-4139-86FE-A4FA955469E5}" type="pres">
      <dgm:prSet presAssocID="{0393BD6D-393D-43DF-8A45-7264584DFF7C}" presName="childText" presStyleLbl="conFgAcc1" presStyleIdx="3" presStyleCnt="10">
        <dgm:presLayoutVars>
          <dgm:bulletEnabled val="1"/>
        </dgm:presLayoutVars>
      </dgm:prSet>
      <dgm:spPr>
        <a:solidFill>
          <a:srgbClr val="C8D4D2">
            <a:alpha val="90000"/>
          </a:srgbClr>
        </a:solidFill>
        <a:ln>
          <a:noFill/>
        </a:ln>
      </dgm:spPr>
      <dgm:t>
        <a:bodyPr/>
        <a:lstStyle/>
        <a:p>
          <a:endParaRPr lang="en-US"/>
        </a:p>
      </dgm:t>
    </dgm:pt>
    <dgm:pt modelId="{FDE2B1E8-FA49-4416-8BEF-2B57F7399778}" type="pres">
      <dgm:prSet presAssocID="{261CFFF2-1F0A-4C6F-83B2-BACE5FC227B1}" presName="spaceBetweenRectangles" presStyleCnt="0"/>
      <dgm:spPr/>
    </dgm:pt>
    <dgm:pt modelId="{6B349365-D715-4D7C-BF5E-45C33FE88FE3}" type="pres">
      <dgm:prSet presAssocID="{E9F40DA2-1EA8-4A0A-8DC5-08098A424CC1}" presName="parentLin" presStyleCnt="0"/>
      <dgm:spPr/>
    </dgm:pt>
    <dgm:pt modelId="{597C92D3-4CF9-475E-8B07-D78CB99DBDC8}" type="pres">
      <dgm:prSet presAssocID="{E9F40DA2-1EA8-4A0A-8DC5-08098A424CC1}" presName="parentLeftMargin" presStyleLbl="node1" presStyleIdx="3" presStyleCnt="10"/>
      <dgm:spPr/>
      <dgm:t>
        <a:bodyPr/>
        <a:lstStyle/>
        <a:p>
          <a:endParaRPr lang="en-US"/>
        </a:p>
      </dgm:t>
    </dgm:pt>
    <dgm:pt modelId="{21D12E85-EE0B-41D4-BA66-6F9ECCB2F736}" type="pres">
      <dgm:prSet presAssocID="{E9F40DA2-1EA8-4A0A-8DC5-08098A424CC1}" presName="parentText" presStyleLbl="node1" presStyleIdx="4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52D14F-28B0-47E1-BE8F-3BA1BBF295D2}" type="pres">
      <dgm:prSet presAssocID="{E9F40DA2-1EA8-4A0A-8DC5-08098A424CC1}" presName="negativeSpace" presStyleCnt="0"/>
      <dgm:spPr/>
    </dgm:pt>
    <dgm:pt modelId="{1E90AAC2-F6D3-498A-807A-6043666D38A4}" type="pres">
      <dgm:prSet presAssocID="{E9F40DA2-1EA8-4A0A-8DC5-08098A424CC1}" presName="childText" presStyleLbl="conFgAcc1" presStyleIdx="4" presStyleCnt="10">
        <dgm:presLayoutVars>
          <dgm:bulletEnabled val="1"/>
        </dgm:presLayoutVars>
      </dgm:prSet>
      <dgm:spPr>
        <a:solidFill>
          <a:srgbClr val="C8D4D2">
            <a:alpha val="90000"/>
          </a:srgbClr>
        </a:solidFill>
        <a:ln>
          <a:noFill/>
        </a:ln>
      </dgm:spPr>
      <dgm:t>
        <a:bodyPr/>
        <a:lstStyle/>
        <a:p>
          <a:endParaRPr lang="en-US"/>
        </a:p>
      </dgm:t>
    </dgm:pt>
    <dgm:pt modelId="{8602461F-D31A-434B-8B24-0BD485AFBEB0}" type="pres">
      <dgm:prSet presAssocID="{F3439416-20D3-4ABD-BD9D-085B38EFA5E1}" presName="spaceBetweenRectangles" presStyleCnt="0"/>
      <dgm:spPr/>
    </dgm:pt>
    <dgm:pt modelId="{854C73B1-CE8A-473F-8907-A961BA845893}" type="pres">
      <dgm:prSet presAssocID="{66E517E3-554F-4D92-AA9C-11F3E4E91D80}" presName="parentLin" presStyleCnt="0"/>
      <dgm:spPr/>
    </dgm:pt>
    <dgm:pt modelId="{8825D077-7276-4DD9-AFCA-47F71DB7ABF6}" type="pres">
      <dgm:prSet presAssocID="{66E517E3-554F-4D92-AA9C-11F3E4E91D80}" presName="parentLeftMargin" presStyleLbl="node1" presStyleIdx="4" presStyleCnt="10"/>
      <dgm:spPr/>
      <dgm:t>
        <a:bodyPr/>
        <a:lstStyle/>
        <a:p>
          <a:endParaRPr lang="en-US"/>
        </a:p>
      </dgm:t>
    </dgm:pt>
    <dgm:pt modelId="{B6FF9508-E507-4BF0-8534-F4CFFDEF66C5}" type="pres">
      <dgm:prSet presAssocID="{66E517E3-554F-4D92-AA9C-11F3E4E91D80}" presName="parentText" presStyleLbl="node1" presStyleIdx="5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DC5984-4C04-4A9A-A197-D5C9D9F29DFE}" type="pres">
      <dgm:prSet presAssocID="{66E517E3-554F-4D92-AA9C-11F3E4E91D80}" presName="negativeSpace" presStyleCnt="0"/>
      <dgm:spPr/>
    </dgm:pt>
    <dgm:pt modelId="{7E1CA0F3-B0BE-494E-A490-ED6E8346CFCA}" type="pres">
      <dgm:prSet presAssocID="{66E517E3-554F-4D92-AA9C-11F3E4E91D80}" presName="childText" presStyleLbl="conFgAcc1" presStyleIdx="5" presStyleCnt="10">
        <dgm:presLayoutVars>
          <dgm:bulletEnabled val="1"/>
        </dgm:presLayoutVars>
      </dgm:prSet>
      <dgm:spPr>
        <a:solidFill>
          <a:srgbClr val="C8D4D2">
            <a:alpha val="90000"/>
          </a:srgbClr>
        </a:solidFill>
        <a:ln>
          <a:noFill/>
        </a:ln>
      </dgm:spPr>
      <dgm:t>
        <a:bodyPr/>
        <a:lstStyle/>
        <a:p>
          <a:endParaRPr lang="en-US"/>
        </a:p>
      </dgm:t>
    </dgm:pt>
    <dgm:pt modelId="{EABFC24B-EA3F-4499-8288-AA601826F3F4}" type="pres">
      <dgm:prSet presAssocID="{9299B79C-BC58-4EEE-87C1-EE441FB1587B}" presName="spaceBetweenRectangles" presStyleCnt="0"/>
      <dgm:spPr/>
    </dgm:pt>
    <dgm:pt modelId="{6AF5D70A-2692-4654-907B-1F81D3D732CE}" type="pres">
      <dgm:prSet presAssocID="{FF95181A-90B7-4B1E-8513-8D40AA5A9C3D}" presName="parentLin" presStyleCnt="0"/>
      <dgm:spPr/>
    </dgm:pt>
    <dgm:pt modelId="{8BDC0D7D-70D5-4B50-B801-DCE6DEB75F14}" type="pres">
      <dgm:prSet presAssocID="{FF95181A-90B7-4B1E-8513-8D40AA5A9C3D}" presName="parentLeftMargin" presStyleLbl="node1" presStyleIdx="5" presStyleCnt="10"/>
      <dgm:spPr/>
      <dgm:t>
        <a:bodyPr/>
        <a:lstStyle/>
        <a:p>
          <a:endParaRPr lang="en-US"/>
        </a:p>
      </dgm:t>
    </dgm:pt>
    <dgm:pt modelId="{76E259D5-DC28-496D-BC72-EC7D92D3C581}" type="pres">
      <dgm:prSet presAssocID="{FF95181A-90B7-4B1E-8513-8D40AA5A9C3D}" presName="parentText" presStyleLbl="node1" presStyleIdx="6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23AE84-A945-430F-9B3E-B9FFD1B3AE69}" type="pres">
      <dgm:prSet presAssocID="{FF95181A-90B7-4B1E-8513-8D40AA5A9C3D}" presName="negativeSpace" presStyleCnt="0"/>
      <dgm:spPr/>
    </dgm:pt>
    <dgm:pt modelId="{C9E1B276-E1A0-4CDA-8A8F-9188331E0B6D}" type="pres">
      <dgm:prSet presAssocID="{FF95181A-90B7-4B1E-8513-8D40AA5A9C3D}" presName="childText" presStyleLbl="conFgAcc1" presStyleIdx="6" presStyleCnt="10">
        <dgm:presLayoutVars>
          <dgm:bulletEnabled val="1"/>
        </dgm:presLayoutVars>
      </dgm:prSet>
      <dgm:spPr>
        <a:solidFill>
          <a:srgbClr val="C8D4D2">
            <a:alpha val="90000"/>
          </a:srgbClr>
        </a:solidFill>
        <a:ln>
          <a:noFill/>
        </a:ln>
      </dgm:spPr>
      <dgm:t>
        <a:bodyPr/>
        <a:lstStyle/>
        <a:p>
          <a:endParaRPr lang="en-US"/>
        </a:p>
      </dgm:t>
    </dgm:pt>
    <dgm:pt modelId="{DBB1E40C-0A8D-45FC-ACCB-F91254EECB2A}" type="pres">
      <dgm:prSet presAssocID="{292C6A7E-6F49-4759-88C2-7A68DC41E62F}" presName="spaceBetweenRectangles" presStyleCnt="0"/>
      <dgm:spPr/>
    </dgm:pt>
    <dgm:pt modelId="{ED84FEFC-4BE7-4FE3-9E61-6EB94D65E3C5}" type="pres">
      <dgm:prSet presAssocID="{15CCB6D4-49D5-47D6-AED7-469FAC868573}" presName="parentLin" presStyleCnt="0"/>
      <dgm:spPr/>
    </dgm:pt>
    <dgm:pt modelId="{D43BD21F-E340-4094-A0EA-15CD28C13435}" type="pres">
      <dgm:prSet presAssocID="{15CCB6D4-49D5-47D6-AED7-469FAC868573}" presName="parentLeftMargin" presStyleLbl="node1" presStyleIdx="6" presStyleCnt="10"/>
      <dgm:spPr/>
      <dgm:t>
        <a:bodyPr/>
        <a:lstStyle/>
        <a:p>
          <a:endParaRPr lang="en-US"/>
        </a:p>
      </dgm:t>
    </dgm:pt>
    <dgm:pt modelId="{E80A9337-D934-4DE8-98A8-154AFC96E2E4}" type="pres">
      <dgm:prSet presAssocID="{15CCB6D4-49D5-47D6-AED7-469FAC868573}" presName="parentText" presStyleLbl="node1" presStyleIdx="7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4D8C64-FE5B-44F9-8266-6D205396D6B9}" type="pres">
      <dgm:prSet presAssocID="{15CCB6D4-49D5-47D6-AED7-469FAC868573}" presName="negativeSpace" presStyleCnt="0"/>
      <dgm:spPr/>
    </dgm:pt>
    <dgm:pt modelId="{8808C5DA-CF9C-4C5C-B89C-C798A98EC80F}" type="pres">
      <dgm:prSet presAssocID="{15CCB6D4-49D5-47D6-AED7-469FAC868573}" presName="childText" presStyleLbl="conFgAcc1" presStyleIdx="7" presStyleCnt="10">
        <dgm:presLayoutVars>
          <dgm:bulletEnabled val="1"/>
        </dgm:presLayoutVars>
      </dgm:prSet>
      <dgm:spPr>
        <a:solidFill>
          <a:srgbClr val="C8D4D2">
            <a:alpha val="90000"/>
          </a:srgbClr>
        </a:solidFill>
        <a:ln>
          <a:noFill/>
        </a:ln>
      </dgm:spPr>
      <dgm:t>
        <a:bodyPr/>
        <a:lstStyle/>
        <a:p>
          <a:endParaRPr lang="en-US"/>
        </a:p>
      </dgm:t>
    </dgm:pt>
    <dgm:pt modelId="{963E130A-C538-4C86-BE7B-822074647C0F}" type="pres">
      <dgm:prSet presAssocID="{88E01798-3983-4A43-94D6-5F2B620DE2D4}" presName="spaceBetweenRectangles" presStyleCnt="0"/>
      <dgm:spPr/>
    </dgm:pt>
    <dgm:pt modelId="{F32D972C-F3C2-4271-8BB8-BB1F640C2DC5}" type="pres">
      <dgm:prSet presAssocID="{C00F9493-4938-44A0-B35C-F25D983DA154}" presName="parentLin" presStyleCnt="0"/>
      <dgm:spPr/>
    </dgm:pt>
    <dgm:pt modelId="{D29A51E0-BA32-459F-A266-858F9B99D2D9}" type="pres">
      <dgm:prSet presAssocID="{C00F9493-4938-44A0-B35C-F25D983DA154}" presName="parentLeftMargin" presStyleLbl="node1" presStyleIdx="7" presStyleCnt="10"/>
      <dgm:spPr/>
      <dgm:t>
        <a:bodyPr/>
        <a:lstStyle/>
        <a:p>
          <a:endParaRPr lang="en-US"/>
        </a:p>
      </dgm:t>
    </dgm:pt>
    <dgm:pt modelId="{DDF343B6-872E-458F-AF43-17E1585BCB75}" type="pres">
      <dgm:prSet presAssocID="{C00F9493-4938-44A0-B35C-F25D983DA154}" presName="parentText" presStyleLbl="node1" presStyleIdx="8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FC2B9F-1405-4C25-BE67-AF66DB524082}" type="pres">
      <dgm:prSet presAssocID="{C00F9493-4938-44A0-B35C-F25D983DA154}" presName="negativeSpace" presStyleCnt="0"/>
      <dgm:spPr/>
    </dgm:pt>
    <dgm:pt modelId="{1814FBCC-4F19-4E66-B2B4-45078B6E862F}" type="pres">
      <dgm:prSet presAssocID="{C00F9493-4938-44A0-B35C-F25D983DA154}" presName="childText" presStyleLbl="conFgAcc1" presStyleIdx="8" presStyleCnt="10">
        <dgm:presLayoutVars>
          <dgm:bulletEnabled val="1"/>
        </dgm:presLayoutVars>
      </dgm:prSet>
      <dgm:spPr>
        <a:solidFill>
          <a:srgbClr val="C8D4D2">
            <a:alpha val="90000"/>
          </a:srgbClr>
        </a:solidFill>
        <a:ln>
          <a:noFill/>
        </a:ln>
      </dgm:spPr>
      <dgm:t>
        <a:bodyPr/>
        <a:lstStyle/>
        <a:p>
          <a:endParaRPr lang="en-US"/>
        </a:p>
      </dgm:t>
    </dgm:pt>
    <dgm:pt modelId="{FDD691B1-7504-40F8-B7A4-B976ECC1F502}" type="pres">
      <dgm:prSet presAssocID="{6FB13170-2643-4B20-9AC5-D63505A69B44}" presName="spaceBetweenRectangles" presStyleCnt="0"/>
      <dgm:spPr/>
    </dgm:pt>
    <dgm:pt modelId="{F5F7A19B-3807-4E1C-8474-97F8787CABE2}" type="pres">
      <dgm:prSet presAssocID="{FC70E595-68F6-4EAB-9F67-6CDB8412C21C}" presName="parentLin" presStyleCnt="0"/>
      <dgm:spPr/>
    </dgm:pt>
    <dgm:pt modelId="{59D74E92-E047-49AF-A884-DB23D813A80C}" type="pres">
      <dgm:prSet presAssocID="{FC70E595-68F6-4EAB-9F67-6CDB8412C21C}" presName="parentLeftMargin" presStyleLbl="node1" presStyleIdx="8" presStyleCnt="10"/>
      <dgm:spPr/>
      <dgm:t>
        <a:bodyPr/>
        <a:lstStyle/>
        <a:p>
          <a:endParaRPr lang="en-US"/>
        </a:p>
      </dgm:t>
    </dgm:pt>
    <dgm:pt modelId="{748E0F93-5A91-4C9B-9001-8591200D6152}" type="pres">
      <dgm:prSet presAssocID="{FC70E595-68F6-4EAB-9F67-6CDB8412C21C}" presName="parentText" presStyleLbl="node1" presStyleIdx="9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C968D9-DFCA-4912-BE11-F1C4A9FE94E6}" type="pres">
      <dgm:prSet presAssocID="{FC70E595-68F6-4EAB-9F67-6CDB8412C21C}" presName="negativeSpace" presStyleCnt="0"/>
      <dgm:spPr/>
    </dgm:pt>
    <dgm:pt modelId="{057CBBE5-4F12-4957-BC16-4C241A4961BC}" type="pres">
      <dgm:prSet presAssocID="{FC70E595-68F6-4EAB-9F67-6CDB8412C21C}" presName="childText" presStyleLbl="conFgAcc1" presStyleIdx="9" presStyleCnt="10">
        <dgm:presLayoutVars>
          <dgm:bulletEnabled val="1"/>
        </dgm:presLayoutVars>
      </dgm:prSet>
      <dgm:spPr>
        <a:solidFill>
          <a:srgbClr val="C3DFCA"/>
        </a:solidFill>
        <a:ln>
          <a:noFill/>
        </a:ln>
      </dgm:spPr>
      <dgm:t>
        <a:bodyPr/>
        <a:lstStyle/>
        <a:p>
          <a:endParaRPr lang="en-US"/>
        </a:p>
      </dgm:t>
    </dgm:pt>
  </dgm:ptLst>
  <dgm:cxnLst>
    <dgm:cxn modelId="{97BAA513-F844-4084-90B1-890440D4F044}" srcId="{711D4493-FA46-42F4-A211-842DF72793B6}" destId="{FCA55ED0-5EAA-4137-89F4-5A7ED22A4B78}" srcOrd="2" destOrd="0" parTransId="{09C893A0-69AD-48CE-8C6E-CC28AE5AD363}" sibTransId="{A5ADF71B-CB3B-4D90-A57B-E395200B1F4B}"/>
    <dgm:cxn modelId="{62A0D58D-EA73-46F8-B176-44C3E151C267}" type="presOf" srcId="{66E517E3-554F-4D92-AA9C-11F3E4E91D80}" destId="{8825D077-7276-4DD9-AFCA-47F71DB7ABF6}" srcOrd="0" destOrd="0" presId="urn:microsoft.com/office/officeart/2005/8/layout/list1"/>
    <dgm:cxn modelId="{CEA064E4-7CE3-42CD-A5B8-690D985DA02E}" type="presOf" srcId="{C00F9493-4938-44A0-B35C-F25D983DA154}" destId="{DDF343B6-872E-458F-AF43-17E1585BCB75}" srcOrd="1" destOrd="0" presId="urn:microsoft.com/office/officeart/2005/8/layout/list1"/>
    <dgm:cxn modelId="{4E2872F3-C0D4-4963-A9C2-0DF0EA89BA40}" srcId="{711D4493-FA46-42F4-A211-842DF72793B6}" destId="{C00F9493-4938-44A0-B35C-F25D983DA154}" srcOrd="8" destOrd="0" parTransId="{E9AD19B3-B5F4-4534-8C82-1064629EA61C}" sibTransId="{6FB13170-2643-4B20-9AC5-D63505A69B44}"/>
    <dgm:cxn modelId="{2873C2FD-B7A4-4B9E-AB43-1CFD55FF48B0}" type="presOf" srcId="{66E517E3-554F-4D92-AA9C-11F3E4E91D80}" destId="{B6FF9508-E507-4BF0-8534-F4CFFDEF66C5}" srcOrd="1" destOrd="0" presId="urn:microsoft.com/office/officeart/2005/8/layout/list1"/>
    <dgm:cxn modelId="{388C82EF-6BEA-4362-A76D-26CC099AC585}" srcId="{711D4493-FA46-42F4-A211-842DF72793B6}" destId="{15CCB6D4-49D5-47D6-AED7-469FAC868573}" srcOrd="7" destOrd="0" parTransId="{C1E6C303-162A-4D22-AEE6-989FA4430118}" sibTransId="{88E01798-3983-4A43-94D6-5F2B620DE2D4}"/>
    <dgm:cxn modelId="{EB247C81-F043-419A-A28C-45F287C7F34F}" srcId="{711D4493-FA46-42F4-A211-842DF72793B6}" destId="{8772EC45-9BBA-419C-AB7F-E973941E4265}" srcOrd="0" destOrd="0" parTransId="{172B008F-689B-4DAF-BD46-953764ED79BB}" sibTransId="{BBF4FD8B-B5EF-4D2C-8B4C-692208339EFF}"/>
    <dgm:cxn modelId="{8E035706-06F8-4315-8D60-E8DFF02A1EC3}" type="presOf" srcId="{E9F40DA2-1EA8-4A0A-8DC5-08098A424CC1}" destId="{21D12E85-EE0B-41D4-BA66-6F9ECCB2F736}" srcOrd="1" destOrd="0" presId="urn:microsoft.com/office/officeart/2005/8/layout/list1"/>
    <dgm:cxn modelId="{397D033C-8E3F-46F3-ABA9-9F1C87B16E1C}" srcId="{711D4493-FA46-42F4-A211-842DF72793B6}" destId="{E9F40DA2-1EA8-4A0A-8DC5-08098A424CC1}" srcOrd="4" destOrd="0" parTransId="{373C505F-F4DA-42AF-A572-16224198579E}" sibTransId="{F3439416-20D3-4ABD-BD9D-085B38EFA5E1}"/>
    <dgm:cxn modelId="{89B4628D-9B9E-4220-8403-D263FACEE98C}" type="presOf" srcId="{FF95181A-90B7-4B1E-8513-8D40AA5A9C3D}" destId="{8BDC0D7D-70D5-4B50-B801-DCE6DEB75F14}" srcOrd="0" destOrd="0" presId="urn:microsoft.com/office/officeart/2005/8/layout/list1"/>
    <dgm:cxn modelId="{3357F5B5-08E6-4C28-A8A9-65943387F024}" type="presOf" srcId="{5E8EE0A2-5EBE-4CE8-8564-990986089800}" destId="{D7A28C14-F484-448C-B369-43EFED46DF7E}" srcOrd="1" destOrd="0" presId="urn:microsoft.com/office/officeart/2005/8/layout/list1"/>
    <dgm:cxn modelId="{20731569-0F61-49A3-AB6A-8844967C5DAE}" type="presOf" srcId="{E9F40DA2-1EA8-4A0A-8DC5-08098A424CC1}" destId="{597C92D3-4CF9-475E-8B07-D78CB99DBDC8}" srcOrd="0" destOrd="0" presId="urn:microsoft.com/office/officeart/2005/8/layout/list1"/>
    <dgm:cxn modelId="{D097AEAB-E20A-4360-8215-9CED7A111DD7}" srcId="{711D4493-FA46-42F4-A211-842DF72793B6}" destId="{5E8EE0A2-5EBE-4CE8-8564-990986089800}" srcOrd="1" destOrd="0" parTransId="{C37524E2-84AC-42F3-B8CF-9DDC3303D1A1}" sibTransId="{5A0B6565-9A94-4B4A-994A-10E5BB1C0172}"/>
    <dgm:cxn modelId="{9B179362-FDC8-4D66-9FCE-D9F2FFCE37DA}" srcId="{711D4493-FA46-42F4-A211-842DF72793B6}" destId="{FF95181A-90B7-4B1E-8513-8D40AA5A9C3D}" srcOrd="6" destOrd="0" parTransId="{D07B5263-0671-48C6-AAC9-689183823DD4}" sibTransId="{292C6A7E-6F49-4759-88C2-7A68DC41E62F}"/>
    <dgm:cxn modelId="{2F9DD4C4-D9B2-47D4-94BB-30444EA6F06D}" type="presOf" srcId="{0393BD6D-393D-43DF-8A45-7264584DFF7C}" destId="{9199C336-3587-4555-AA72-7C39460C778F}" srcOrd="0" destOrd="0" presId="urn:microsoft.com/office/officeart/2005/8/layout/list1"/>
    <dgm:cxn modelId="{09C38CD1-37B3-46ED-B342-091082261EBE}" type="presOf" srcId="{15CCB6D4-49D5-47D6-AED7-469FAC868573}" destId="{D43BD21F-E340-4094-A0EA-15CD28C13435}" srcOrd="0" destOrd="0" presId="urn:microsoft.com/office/officeart/2005/8/layout/list1"/>
    <dgm:cxn modelId="{9EB6ADD2-C1D5-4418-8FEE-E4A4058D4FE7}" type="presOf" srcId="{0393BD6D-393D-43DF-8A45-7264584DFF7C}" destId="{6144B501-2A71-4847-AF92-B05E63C99A23}" srcOrd="1" destOrd="0" presId="urn:microsoft.com/office/officeart/2005/8/layout/list1"/>
    <dgm:cxn modelId="{10758925-8E48-446A-9119-4900E69B8243}" type="presOf" srcId="{C00F9493-4938-44A0-B35C-F25D983DA154}" destId="{D29A51E0-BA32-459F-A266-858F9B99D2D9}" srcOrd="0" destOrd="0" presId="urn:microsoft.com/office/officeart/2005/8/layout/list1"/>
    <dgm:cxn modelId="{9B09889C-2067-4B7F-9687-728DE313C033}" type="presOf" srcId="{FCA55ED0-5EAA-4137-89F4-5A7ED22A4B78}" destId="{E61DEB6C-6587-4C83-BDDA-AC8C57A3EB1F}" srcOrd="0" destOrd="0" presId="urn:microsoft.com/office/officeart/2005/8/layout/list1"/>
    <dgm:cxn modelId="{63550AEA-F167-4AF0-B265-048DC3C4E3ED}" srcId="{711D4493-FA46-42F4-A211-842DF72793B6}" destId="{66E517E3-554F-4D92-AA9C-11F3E4E91D80}" srcOrd="5" destOrd="0" parTransId="{1CBE08FF-5CC1-4489-937E-FEC65FA335A7}" sibTransId="{9299B79C-BC58-4EEE-87C1-EE441FB1587B}"/>
    <dgm:cxn modelId="{5E0F0698-CA2D-41CC-A67C-BA62D4BD859F}" srcId="{711D4493-FA46-42F4-A211-842DF72793B6}" destId="{0393BD6D-393D-43DF-8A45-7264584DFF7C}" srcOrd="3" destOrd="0" parTransId="{BD711E67-9412-4384-956C-7FCEC74C452F}" sibTransId="{261CFFF2-1F0A-4C6F-83B2-BACE5FC227B1}"/>
    <dgm:cxn modelId="{A3060DA8-919E-4433-B0F6-AB1DEBEECF01}" type="presOf" srcId="{8772EC45-9BBA-419C-AB7F-E973941E4265}" destId="{FC35058B-297E-4BA1-8C4A-BC47853DAD31}" srcOrd="0" destOrd="0" presId="urn:microsoft.com/office/officeart/2005/8/layout/list1"/>
    <dgm:cxn modelId="{A96DE0AE-43F5-4062-931B-13D3B53B35DB}" type="presOf" srcId="{FC70E595-68F6-4EAB-9F67-6CDB8412C21C}" destId="{59D74E92-E047-49AF-A884-DB23D813A80C}" srcOrd="0" destOrd="0" presId="urn:microsoft.com/office/officeart/2005/8/layout/list1"/>
    <dgm:cxn modelId="{BF85CAB9-2099-46A9-936B-D583C5D512F9}" type="presOf" srcId="{711D4493-FA46-42F4-A211-842DF72793B6}" destId="{47D67B2F-0FCB-4D43-97B5-5B0FB72A9159}" srcOrd="0" destOrd="0" presId="urn:microsoft.com/office/officeart/2005/8/layout/list1"/>
    <dgm:cxn modelId="{DE1441E0-9BBA-4CA8-BE48-F7A7157D5204}" type="presOf" srcId="{15CCB6D4-49D5-47D6-AED7-469FAC868573}" destId="{E80A9337-D934-4DE8-98A8-154AFC96E2E4}" srcOrd="1" destOrd="0" presId="urn:microsoft.com/office/officeart/2005/8/layout/list1"/>
    <dgm:cxn modelId="{40EE71F6-2A17-4600-ADD6-CBA333E2429C}" type="presOf" srcId="{8772EC45-9BBA-419C-AB7F-E973941E4265}" destId="{FCE7483E-0674-41F9-8EC5-52EE73C9C575}" srcOrd="1" destOrd="0" presId="urn:microsoft.com/office/officeart/2005/8/layout/list1"/>
    <dgm:cxn modelId="{385C156E-9E11-4B34-AF9D-206AC8F82815}" type="presOf" srcId="{FF95181A-90B7-4B1E-8513-8D40AA5A9C3D}" destId="{76E259D5-DC28-496D-BC72-EC7D92D3C581}" srcOrd="1" destOrd="0" presId="urn:microsoft.com/office/officeart/2005/8/layout/list1"/>
    <dgm:cxn modelId="{02351ED7-8923-4FBC-8D01-F56F56086E4A}" type="presOf" srcId="{FCA55ED0-5EAA-4137-89F4-5A7ED22A4B78}" destId="{0DCD033A-BE62-4D02-A117-FA3E91C0408B}" srcOrd="1" destOrd="0" presId="urn:microsoft.com/office/officeart/2005/8/layout/list1"/>
    <dgm:cxn modelId="{9195A4BB-F4FF-45F2-A102-5DD969EBD158}" srcId="{711D4493-FA46-42F4-A211-842DF72793B6}" destId="{FC70E595-68F6-4EAB-9F67-6CDB8412C21C}" srcOrd="9" destOrd="0" parTransId="{3BBC3749-0DA7-47D2-B32B-92D75C19A3CE}" sibTransId="{D749C4E2-6260-4884-950C-61DB04AF03A1}"/>
    <dgm:cxn modelId="{41AFB907-E608-4571-9F76-FD509F0058DE}" type="presOf" srcId="{FC70E595-68F6-4EAB-9F67-6CDB8412C21C}" destId="{748E0F93-5A91-4C9B-9001-8591200D6152}" srcOrd="1" destOrd="0" presId="urn:microsoft.com/office/officeart/2005/8/layout/list1"/>
    <dgm:cxn modelId="{8E2F2A90-67EC-4AE3-A97E-9E4366023B92}" type="presOf" srcId="{5E8EE0A2-5EBE-4CE8-8564-990986089800}" destId="{424387B8-75BF-4281-B9A4-467A7F1123A5}" srcOrd="0" destOrd="0" presId="urn:microsoft.com/office/officeart/2005/8/layout/list1"/>
    <dgm:cxn modelId="{9EAEF249-2AEE-455F-BA06-6B857F5D4026}" type="presParOf" srcId="{47D67B2F-0FCB-4D43-97B5-5B0FB72A9159}" destId="{18484983-AD87-4437-9FCC-BE4665766312}" srcOrd="0" destOrd="0" presId="urn:microsoft.com/office/officeart/2005/8/layout/list1"/>
    <dgm:cxn modelId="{4596F549-45FF-40B8-9174-C9BF610B15F0}" type="presParOf" srcId="{18484983-AD87-4437-9FCC-BE4665766312}" destId="{FC35058B-297E-4BA1-8C4A-BC47853DAD31}" srcOrd="0" destOrd="0" presId="urn:microsoft.com/office/officeart/2005/8/layout/list1"/>
    <dgm:cxn modelId="{CC4D5CBE-7360-4A8D-BF5D-060B55C7994F}" type="presParOf" srcId="{18484983-AD87-4437-9FCC-BE4665766312}" destId="{FCE7483E-0674-41F9-8EC5-52EE73C9C575}" srcOrd="1" destOrd="0" presId="urn:microsoft.com/office/officeart/2005/8/layout/list1"/>
    <dgm:cxn modelId="{9332F08E-195B-4207-B3F8-BD60D09E46C5}" type="presParOf" srcId="{47D67B2F-0FCB-4D43-97B5-5B0FB72A9159}" destId="{D875A5D4-14C2-40A0-AA6E-07BD517517F7}" srcOrd="1" destOrd="0" presId="urn:microsoft.com/office/officeart/2005/8/layout/list1"/>
    <dgm:cxn modelId="{C43B7DA0-0FA8-4FC3-92D3-0011A582F329}" type="presParOf" srcId="{47D67B2F-0FCB-4D43-97B5-5B0FB72A9159}" destId="{E9A56F2E-3016-4236-8EB5-A1E818A56990}" srcOrd="2" destOrd="0" presId="urn:microsoft.com/office/officeart/2005/8/layout/list1"/>
    <dgm:cxn modelId="{66117876-2E45-4FE2-9149-206EE0DBFBC7}" type="presParOf" srcId="{47D67B2F-0FCB-4D43-97B5-5B0FB72A9159}" destId="{0988BAA5-4B40-484F-B09B-6CA7A086A7FB}" srcOrd="3" destOrd="0" presId="urn:microsoft.com/office/officeart/2005/8/layout/list1"/>
    <dgm:cxn modelId="{09B40BB2-B735-42B4-BCD8-F2AE4C0F7E53}" type="presParOf" srcId="{47D67B2F-0FCB-4D43-97B5-5B0FB72A9159}" destId="{9F1C2A5D-4053-43EE-86DB-8FD02234ADFC}" srcOrd="4" destOrd="0" presId="urn:microsoft.com/office/officeart/2005/8/layout/list1"/>
    <dgm:cxn modelId="{037C24DB-6F60-41F4-BF28-EE24FE32F738}" type="presParOf" srcId="{9F1C2A5D-4053-43EE-86DB-8FD02234ADFC}" destId="{424387B8-75BF-4281-B9A4-467A7F1123A5}" srcOrd="0" destOrd="0" presId="urn:microsoft.com/office/officeart/2005/8/layout/list1"/>
    <dgm:cxn modelId="{8D080106-2615-4E71-9C16-29897EC8CF4B}" type="presParOf" srcId="{9F1C2A5D-4053-43EE-86DB-8FD02234ADFC}" destId="{D7A28C14-F484-448C-B369-43EFED46DF7E}" srcOrd="1" destOrd="0" presId="urn:microsoft.com/office/officeart/2005/8/layout/list1"/>
    <dgm:cxn modelId="{E89A4A55-87FC-4BE0-8128-65278F7822D1}" type="presParOf" srcId="{47D67B2F-0FCB-4D43-97B5-5B0FB72A9159}" destId="{538A4675-D455-4B90-80D7-4FB130C7F214}" srcOrd="5" destOrd="0" presId="urn:microsoft.com/office/officeart/2005/8/layout/list1"/>
    <dgm:cxn modelId="{B2FEEB01-980A-40FD-BA50-DE04EF6EA1F4}" type="presParOf" srcId="{47D67B2F-0FCB-4D43-97B5-5B0FB72A9159}" destId="{D4626360-F363-426A-B021-427D7C14D280}" srcOrd="6" destOrd="0" presId="urn:microsoft.com/office/officeart/2005/8/layout/list1"/>
    <dgm:cxn modelId="{D328BF5C-10AA-42B4-A57B-D8D09EBBD47B}" type="presParOf" srcId="{47D67B2F-0FCB-4D43-97B5-5B0FB72A9159}" destId="{F2086162-1F95-4324-91B1-BC1F630BFF57}" srcOrd="7" destOrd="0" presId="urn:microsoft.com/office/officeart/2005/8/layout/list1"/>
    <dgm:cxn modelId="{7ADD91CA-A28E-4282-89B1-ED855B058668}" type="presParOf" srcId="{47D67B2F-0FCB-4D43-97B5-5B0FB72A9159}" destId="{75B1D1DA-C381-4C84-B0CE-9D0CADEB52A4}" srcOrd="8" destOrd="0" presId="urn:microsoft.com/office/officeart/2005/8/layout/list1"/>
    <dgm:cxn modelId="{87DADCD4-3CDF-43BB-B97E-BEE6A22DD2FF}" type="presParOf" srcId="{75B1D1DA-C381-4C84-B0CE-9D0CADEB52A4}" destId="{E61DEB6C-6587-4C83-BDDA-AC8C57A3EB1F}" srcOrd="0" destOrd="0" presId="urn:microsoft.com/office/officeart/2005/8/layout/list1"/>
    <dgm:cxn modelId="{B812C4CF-E5E0-4BFE-B68F-403754961904}" type="presParOf" srcId="{75B1D1DA-C381-4C84-B0CE-9D0CADEB52A4}" destId="{0DCD033A-BE62-4D02-A117-FA3E91C0408B}" srcOrd="1" destOrd="0" presId="urn:microsoft.com/office/officeart/2005/8/layout/list1"/>
    <dgm:cxn modelId="{4D5ED0B1-6655-44B4-A3ED-48EFF1540B26}" type="presParOf" srcId="{47D67B2F-0FCB-4D43-97B5-5B0FB72A9159}" destId="{F06F6B4A-71CD-491E-B0B2-3595F3C02EB6}" srcOrd="9" destOrd="0" presId="urn:microsoft.com/office/officeart/2005/8/layout/list1"/>
    <dgm:cxn modelId="{28788784-1E3D-4BB4-9492-D67DD440D2F1}" type="presParOf" srcId="{47D67B2F-0FCB-4D43-97B5-5B0FB72A9159}" destId="{892CCED5-A6EE-4BEB-AC18-12AEFF1F1FE7}" srcOrd="10" destOrd="0" presId="urn:microsoft.com/office/officeart/2005/8/layout/list1"/>
    <dgm:cxn modelId="{0A7BD45C-F36C-45BE-B618-97DA35E32F42}" type="presParOf" srcId="{47D67B2F-0FCB-4D43-97B5-5B0FB72A9159}" destId="{5F3A9451-CB0B-4B93-A4D2-711759BB8A9A}" srcOrd="11" destOrd="0" presId="urn:microsoft.com/office/officeart/2005/8/layout/list1"/>
    <dgm:cxn modelId="{0DB14E4D-EB7B-4050-98B5-873E2AC24702}" type="presParOf" srcId="{47D67B2F-0FCB-4D43-97B5-5B0FB72A9159}" destId="{19A36DB2-FE66-4FBE-9419-65334B54B4C9}" srcOrd="12" destOrd="0" presId="urn:microsoft.com/office/officeart/2005/8/layout/list1"/>
    <dgm:cxn modelId="{81497095-B497-40FC-8444-6C1826063D20}" type="presParOf" srcId="{19A36DB2-FE66-4FBE-9419-65334B54B4C9}" destId="{9199C336-3587-4555-AA72-7C39460C778F}" srcOrd="0" destOrd="0" presId="urn:microsoft.com/office/officeart/2005/8/layout/list1"/>
    <dgm:cxn modelId="{93BA22E0-60AE-4CFF-A078-C2D69E7A8D57}" type="presParOf" srcId="{19A36DB2-FE66-4FBE-9419-65334B54B4C9}" destId="{6144B501-2A71-4847-AF92-B05E63C99A23}" srcOrd="1" destOrd="0" presId="urn:microsoft.com/office/officeart/2005/8/layout/list1"/>
    <dgm:cxn modelId="{C4C1B72B-65E1-4D68-896B-21B89C8EEB0E}" type="presParOf" srcId="{47D67B2F-0FCB-4D43-97B5-5B0FB72A9159}" destId="{5F058343-62D5-401E-893B-C81A146FD283}" srcOrd="13" destOrd="0" presId="urn:microsoft.com/office/officeart/2005/8/layout/list1"/>
    <dgm:cxn modelId="{3B3B1617-A2B7-4F6D-80CA-741D27305B31}" type="presParOf" srcId="{47D67B2F-0FCB-4D43-97B5-5B0FB72A9159}" destId="{451E4F70-5E90-4139-86FE-A4FA955469E5}" srcOrd="14" destOrd="0" presId="urn:microsoft.com/office/officeart/2005/8/layout/list1"/>
    <dgm:cxn modelId="{DFB7949E-F447-49BD-90F0-3A48E8B82985}" type="presParOf" srcId="{47D67B2F-0FCB-4D43-97B5-5B0FB72A9159}" destId="{FDE2B1E8-FA49-4416-8BEF-2B57F7399778}" srcOrd="15" destOrd="0" presId="urn:microsoft.com/office/officeart/2005/8/layout/list1"/>
    <dgm:cxn modelId="{C0B305A8-466F-47BF-95A3-D603EB1A7594}" type="presParOf" srcId="{47D67B2F-0FCB-4D43-97B5-5B0FB72A9159}" destId="{6B349365-D715-4D7C-BF5E-45C33FE88FE3}" srcOrd="16" destOrd="0" presId="urn:microsoft.com/office/officeart/2005/8/layout/list1"/>
    <dgm:cxn modelId="{86A8F55B-AA3A-43F9-A0F4-69CA00BD22B4}" type="presParOf" srcId="{6B349365-D715-4D7C-BF5E-45C33FE88FE3}" destId="{597C92D3-4CF9-475E-8B07-D78CB99DBDC8}" srcOrd="0" destOrd="0" presId="urn:microsoft.com/office/officeart/2005/8/layout/list1"/>
    <dgm:cxn modelId="{9282A6BC-753B-4A76-B1FC-D0E30353D072}" type="presParOf" srcId="{6B349365-D715-4D7C-BF5E-45C33FE88FE3}" destId="{21D12E85-EE0B-41D4-BA66-6F9ECCB2F736}" srcOrd="1" destOrd="0" presId="urn:microsoft.com/office/officeart/2005/8/layout/list1"/>
    <dgm:cxn modelId="{1133A7B4-5D18-484A-B64B-49B9BD7D2F92}" type="presParOf" srcId="{47D67B2F-0FCB-4D43-97B5-5B0FB72A9159}" destId="{7152D14F-28B0-47E1-BE8F-3BA1BBF295D2}" srcOrd="17" destOrd="0" presId="urn:microsoft.com/office/officeart/2005/8/layout/list1"/>
    <dgm:cxn modelId="{DBA4CE46-41F3-4C4D-936B-A241DE716D03}" type="presParOf" srcId="{47D67B2F-0FCB-4D43-97B5-5B0FB72A9159}" destId="{1E90AAC2-F6D3-498A-807A-6043666D38A4}" srcOrd="18" destOrd="0" presId="urn:microsoft.com/office/officeart/2005/8/layout/list1"/>
    <dgm:cxn modelId="{D546A66D-CCF6-479E-8CD6-68D8F4F46B35}" type="presParOf" srcId="{47D67B2F-0FCB-4D43-97B5-5B0FB72A9159}" destId="{8602461F-D31A-434B-8B24-0BD485AFBEB0}" srcOrd="19" destOrd="0" presId="urn:microsoft.com/office/officeart/2005/8/layout/list1"/>
    <dgm:cxn modelId="{7ECBE200-AF9F-4E82-BC18-E53480717C6D}" type="presParOf" srcId="{47D67B2F-0FCB-4D43-97B5-5B0FB72A9159}" destId="{854C73B1-CE8A-473F-8907-A961BA845893}" srcOrd="20" destOrd="0" presId="urn:microsoft.com/office/officeart/2005/8/layout/list1"/>
    <dgm:cxn modelId="{988B21C7-90BA-4882-8B61-ABEBCC9F48CC}" type="presParOf" srcId="{854C73B1-CE8A-473F-8907-A961BA845893}" destId="{8825D077-7276-4DD9-AFCA-47F71DB7ABF6}" srcOrd="0" destOrd="0" presId="urn:microsoft.com/office/officeart/2005/8/layout/list1"/>
    <dgm:cxn modelId="{E65EE777-8A66-414F-9473-6895B0F37441}" type="presParOf" srcId="{854C73B1-CE8A-473F-8907-A961BA845893}" destId="{B6FF9508-E507-4BF0-8534-F4CFFDEF66C5}" srcOrd="1" destOrd="0" presId="urn:microsoft.com/office/officeart/2005/8/layout/list1"/>
    <dgm:cxn modelId="{B46F8704-E027-4681-B878-A587FD68853B}" type="presParOf" srcId="{47D67B2F-0FCB-4D43-97B5-5B0FB72A9159}" destId="{27DC5984-4C04-4A9A-A197-D5C9D9F29DFE}" srcOrd="21" destOrd="0" presId="urn:microsoft.com/office/officeart/2005/8/layout/list1"/>
    <dgm:cxn modelId="{2A4C5508-2CB5-4092-9456-1FC3D96B8567}" type="presParOf" srcId="{47D67B2F-0FCB-4D43-97B5-5B0FB72A9159}" destId="{7E1CA0F3-B0BE-494E-A490-ED6E8346CFCA}" srcOrd="22" destOrd="0" presId="urn:microsoft.com/office/officeart/2005/8/layout/list1"/>
    <dgm:cxn modelId="{A90C2696-E4F5-4418-98B6-0F3655A8ACEB}" type="presParOf" srcId="{47D67B2F-0FCB-4D43-97B5-5B0FB72A9159}" destId="{EABFC24B-EA3F-4499-8288-AA601826F3F4}" srcOrd="23" destOrd="0" presId="urn:microsoft.com/office/officeart/2005/8/layout/list1"/>
    <dgm:cxn modelId="{D9C24B0E-2CF2-44BB-98A1-565CB4CCA8D4}" type="presParOf" srcId="{47D67B2F-0FCB-4D43-97B5-5B0FB72A9159}" destId="{6AF5D70A-2692-4654-907B-1F81D3D732CE}" srcOrd="24" destOrd="0" presId="urn:microsoft.com/office/officeart/2005/8/layout/list1"/>
    <dgm:cxn modelId="{4AA8DEFB-226E-4398-8F31-61832E81AF3B}" type="presParOf" srcId="{6AF5D70A-2692-4654-907B-1F81D3D732CE}" destId="{8BDC0D7D-70D5-4B50-B801-DCE6DEB75F14}" srcOrd="0" destOrd="0" presId="urn:microsoft.com/office/officeart/2005/8/layout/list1"/>
    <dgm:cxn modelId="{46C127DA-6759-4D5E-9646-E52ED727750A}" type="presParOf" srcId="{6AF5D70A-2692-4654-907B-1F81D3D732CE}" destId="{76E259D5-DC28-496D-BC72-EC7D92D3C581}" srcOrd="1" destOrd="0" presId="urn:microsoft.com/office/officeart/2005/8/layout/list1"/>
    <dgm:cxn modelId="{94A5EA3C-D832-4A5A-9D98-D4FD31721D1D}" type="presParOf" srcId="{47D67B2F-0FCB-4D43-97B5-5B0FB72A9159}" destId="{FA23AE84-A945-430F-9B3E-B9FFD1B3AE69}" srcOrd="25" destOrd="0" presId="urn:microsoft.com/office/officeart/2005/8/layout/list1"/>
    <dgm:cxn modelId="{6DD8A949-32D6-40F5-872E-9F40A877E462}" type="presParOf" srcId="{47D67B2F-0FCB-4D43-97B5-5B0FB72A9159}" destId="{C9E1B276-E1A0-4CDA-8A8F-9188331E0B6D}" srcOrd="26" destOrd="0" presId="urn:microsoft.com/office/officeart/2005/8/layout/list1"/>
    <dgm:cxn modelId="{42DAB5E1-32C4-4C99-9360-E2C9F88158CA}" type="presParOf" srcId="{47D67B2F-0FCB-4D43-97B5-5B0FB72A9159}" destId="{DBB1E40C-0A8D-45FC-ACCB-F91254EECB2A}" srcOrd="27" destOrd="0" presId="urn:microsoft.com/office/officeart/2005/8/layout/list1"/>
    <dgm:cxn modelId="{F6C76B87-F13E-41A5-A873-C8DD6698DA8B}" type="presParOf" srcId="{47D67B2F-0FCB-4D43-97B5-5B0FB72A9159}" destId="{ED84FEFC-4BE7-4FE3-9E61-6EB94D65E3C5}" srcOrd="28" destOrd="0" presId="urn:microsoft.com/office/officeart/2005/8/layout/list1"/>
    <dgm:cxn modelId="{BA3333A1-3A1D-459B-B8F9-0CFFB9A7BDC9}" type="presParOf" srcId="{ED84FEFC-4BE7-4FE3-9E61-6EB94D65E3C5}" destId="{D43BD21F-E340-4094-A0EA-15CD28C13435}" srcOrd="0" destOrd="0" presId="urn:microsoft.com/office/officeart/2005/8/layout/list1"/>
    <dgm:cxn modelId="{59A46806-87E9-4DB3-86D3-E3973167C8BD}" type="presParOf" srcId="{ED84FEFC-4BE7-4FE3-9E61-6EB94D65E3C5}" destId="{E80A9337-D934-4DE8-98A8-154AFC96E2E4}" srcOrd="1" destOrd="0" presId="urn:microsoft.com/office/officeart/2005/8/layout/list1"/>
    <dgm:cxn modelId="{A2B0632D-6D1D-42D1-82D4-E8A60939FC29}" type="presParOf" srcId="{47D67B2F-0FCB-4D43-97B5-5B0FB72A9159}" destId="{B34D8C64-FE5B-44F9-8266-6D205396D6B9}" srcOrd="29" destOrd="0" presId="urn:microsoft.com/office/officeart/2005/8/layout/list1"/>
    <dgm:cxn modelId="{33C3BCD7-3521-4C1F-9F0E-3A5D4439D72A}" type="presParOf" srcId="{47D67B2F-0FCB-4D43-97B5-5B0FB72A9159}" destId="{8808C5DA-CF9C-4C5C-B89C-C798A98EC80F}" srcOrd="30" destOrd="0" presId="urn:microsoft.com/office/officeart/2005/8/layout/list1"/>
    <dgm:cxn modelId="{B8093C57-96BB-4A45-859E-AE9FFA30E4E2}" type="presParOf" srcId="{47D67B2F-0FCB-4D43-97B5-5B0FB72A9159}" destId="{963E130A-C538-4C86-BE7B-822074647C0F}" srcOrd="31" destOrd="0" presId="urn:microsoft.com/office/officeart/2005/8/layout/list1"/>
    <dgm:cxn modelId="{0EDD7679-BAA5-4AFA-942C-0899C0CFD0C2}" type="presParOf" srcId="{47D67B2F-0FCB-4D43-97B5-5B0FB72A9159}" destId="{F32D972C-F3C2-4271-8BB8-BB1F640C2DC5}" srcOrd="32" destOrd="0" presId="urn:microsoft.com/office/officeart/2005/8/layout/list1"/>
    <dgm:cxn modelId="{E005E335-8B4F-41D4-88CE-0422A823D762}" type="presParOf" srcId="{F32D972C-F3C2-4271-8BB8-BB1F640C2DC5}" destId="{D29A51E0-BA32-459F-A266-858F9B99D2D9}" srcOrd="0" destOrd="0" presId="urn:microsoft.com/office/officeart/2005/8/layout/list1"/>
    <dgm:cxn modelId="{C35A9E14-6ABE-4466-88AE-50F5EFF152E9}" type="presParOf" srcId="{F32D972C-F3C2-4271-8BB8-BB1F640C2DC5}" destId="{DDF343B6-872E-458F-AF43-17E1585BCB75}" srcOrd="1" destOrd="0" presId="urn:microsoft.com/office/officeart/2005/8/layout/list1"/>
    <dgm:cxn modelId="{5149AB7B-FF9D-40AD-8B17-C7A4C6B8E172}" type="presParOf" srcId="{47D67B2F-0FCB-4D43-97B5-5B0FB72A9159}" destId="{F5FC2B9F-1405-4C25-BE67-AF66DB524082}" srcOrd="33" destOrd="0" presId="urn:microsoft.com/office/officeart/2005/8/layout/list1"/>
    <dgm:cxn modelId="{1D402064-3382-4897-9F15-5DE30960E204}" type="presParOf" srcId="{47D67B2F-0FCB-4D43-97B5-5B0FB72A9159}" destId="{1814FBCC-4F19-4E66-B2B4-45078B6E862F}" srcOrd="34" destOrd="0" presId="urn:microsoft.com/office/officeart/2005/8/layout/list1"/>
    <dgm:cxn modelId="{D8DB3F6D-2C5F-4D67-9B4F-8F74A027503E}" type="presParOf" srcId="{47D67B2F-0FCB-4D43-97B5-5B0FB72A9159}" destId="{FDD691B1-7504-40F8-B7A4-B976ECC1F502}" srcOrd="35" destOrd="0" presId="urn:microsoft.com/office/officeart/2005/8/layout/list1"/>
    <dgm:cxn modelId="{F1FD77DA-1571-4014-9316-79BF816C5662}" type="presParOf" srcId="{47D67B2F-0FCB-4D43-97B5-5B0FB72A9159}" destId="{F5F7A19B-3807-4E1C-8474-97F8787CABE2}" srcOrd="36" destOrd="0" presId="urn:microsoft.com/office/officeart/2005/8/layout/list1"/>
    <dgm:cxn modelId="{A6A31C62-4C4E-45B0-9C2B-04515A0E834A}" type="presParOf" srcId="{F5F7A19B-3807-4E1C-8474-97F8787CABE2}" destId="{59D74E92-E047-49AF-A884-DB23D813A80C}" srcOrd="0" destOrd="0" presId="urn:microsoft.com/office/officeart/2005/8/layout/list1"/>
    <dgm:cxn modelId="{A0C70C49-7830-4421-9688-AD614D14163C}" type="presParOf" srcId="{F5F7A19B-3807-4E1C-8474-97F8787CABE2}" destId="{748E0F93-5A91-4C9B-9001-8591200D6152}" srcOrd="1" destOrd="0" presId="urn:microsoft.com/office/officeart/2005/8/layout/list1"/>
    <dgm:cxn modelId="{46B07CD3-C37B-4479-A0F9-7C59B1A4AC19}" type="presParOf" srcId="{47D67B2F-0FCB-4D43-97B5-5B0FB72A9159}" destId="{8AC968D9-DFCA-4912-BE11-F1C4A9FE94E6}" srcOrd="37" destOrd="0" presId="urn:microsoft.com/office/officeart/2005/8/layout/list1"/>
    <dgm:cxn modelId="{508C3B51-9B71-4EB7-9E55-C24DC7C1D17D}" type="presParOf" srcId="{47D67B2F-0FCB-4D43-97B5-5B0FB72A9159}" destId="{057CBBE5-4F12-4957-BC16-4C241A4961BC}" srcOrd="3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A56F2E-3016-4236-8EB5-A1E818A56990}">
      <dsp:nvSpPr>
        <dsp:cNvPr id="0" name=""/>
        <dsp:cNvSpPr/>
      </dsp:nvSpPr>
      <dsp:spPr>
        <a:xfrm>
          <a:off x="0" y="249998"/>
          <a:ext cx="7843887" cy="277200"/>
        </a:xfrm>
        <a:prstGeom prst="rect">
          <a:avLst/>
        </a:prstGeom>
        <a:solidFill>
          <a:srgbClr val="00B050">
            <a:alpha val="17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E7483E-0674-41F9-8EC5-52EE73C9C575}">
      <dsp:nvSpPr>
        <dsp:cNvPr id="0" name=""/>
        <dsp:cNvSpPr/>
      </dsp:nvSpPr>
      <dsp:spPr>
        <a:xfrm>
          <a:off x="392194" y="87638"/>
          <a:ext cx="5490720" cy="324720"/>
        </a:xfrm>
        <a:prstGeom prst="snip2DiagRect">
          <a:avLst/>
        </a:prstGeom>
        <a:solidFill>
          <a:srgbClr val="00B050"/>
        </a:solidFill>
        <a:ln w="12700" cap="flat" cmpd="sng" algn="ctr">
          <a:noFill/>
          <a:prstDash val="solid"/>
          <a:miter lim="800000"/>
        </a:ln>
        <a:effectLst>
          <a:outerShdw blurRad="101600" dist="76200" dir="8100000" algn="tr" rotWithShape="0">
            <a:srgbClr val="7D8584"/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536" tIns="0" rIns="207536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rPr>
            <a:t>29+ Years Experience in Software Domain</a:t>
          </a:r>
          <a:endParaRPr lang="en-US" sz="1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9255" y="114699"/>
        <a:ext cx="5436598" cy="270598"/>
      </dsp:txXfrm>
    </dsp:sp>
    <dsp:sp modelId="{D4626360-F363-426A-B021-427D7C14D280}">
      <dsp:nvSpPr>
        <dsp:cNvPr id="0" name=""/>
        <dsp:cNvSpPr/>
      </dsp:nvSpPr>
      <dsp:spPr>
        <a:xfrm>
          <a:off x="0" y="748958"/>
          <a:ext cx="7843887" cy="277200"/>
        </a:xfrm>
        <a:prstGeom prst="rect">
          <a:avLst/>
        </a:prstGeom>
        <a:solidFill>
          <a:srgbClr val="C8D4D2"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A28C14-F484-448C-B369-43EFED46DF7E}">
      <dsp:nvSpPr>
        <dsp:cNvPr id="0" name=""/>
        <dsp:cNvSpPr/>
      </dsp:nvSpPr>
      <dsp:spPr>
        <a:xfrm>
          <a:off x="392194" y="586599"/>
          <a:ext cx="5490720" cy="324720"/>
        </a:xfrm>
        <a:prstGeom prst="roundRect">
          <a:avLst/>
        </a:prstGeom>
        <a:solidFill>
          <a:srgbClr val="1E6F7A"/>
        </a:solidFill>
        <a:ln w="12700" cap="flat" cmpd="sng" algn="ctr">
          <a:noFill/>
          <a:prstDash val="solid"/>
          <a:miter lim="800000"/>
        </a:ln>
        <a:effectLst>
          <a:outerShdw blurRad="101600" dist="762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536" tIns="0" rIns="207536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rPr>
            <a:t>Successfully executed at more than 1500 Hospitality Clients</a:t>
          </a:r>
        </a:p>
      </dsp:txBody>
      <dsp:txXfrm>
        <a:off x="408046" y="602451"/>
        <a:ext cx="5459016" cy="293016"/>
      </dsp:txXfrm>
    </dsp:sp>
    <dsp:sp modelId="{892CCED5-A6EE-4BEB-AC18-12AEFF1F1FE7}">
      <dsp:nvSpPr>
        <dsp:cNvPr id="0" name=""/>
        <dsp:cNvSpPr/>
      </dsp:nvSpPr>
      <dsp:spPr>
        <a:xfrm>
          <a:off x="0" y="1247919"/>
          <a:ext cx="7843887" cy="277200"/>
        </a:xfrm>
        <a:prstGeom prst="rect">
          <a:avLst/>
        </a:prstGeom>
        <a:solidFill>
          <a:srgbClr val="C8D4D2"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CD033A-BE62-4D02-A117-FA3E91C0408B}">
      <dsp:nvSpPr>
        <dsp:cNvPr id="0" name=""/>
        <dsp:cNvSpPr/>
      </dsp:nvSpPr>
      <dsp:spPr>
        <a:xfrm>
          <a:off x="392194" y="1085559"/>
          <a:ext cx="5490720" cy="324720"/>
        </a:xfrm>
        <a:prstGeom prst="roundRect">
          <a:avLst/>
        </a:prstGeom>
        <a:solidFill>
          <a:srgbClr val="1E6F7A"/>
        </a:solidFill>
        <a:ln w="12700" cap="flat" cmpd="sng" algn="ctr">
          <a:noFill/>
          <a:prstDash val="solid"/>
          <a:miter lim="800000"/>
        </a:ln>
        <a:effectLst>
          <a:outerShdw blurRad="101600" dist="762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536" tIns="0" rIns="207536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rPr>
            <a:t>Supported by Strong Team of 250 Professionals</a:t>
          </a:r>
        </a:p>
      </dsp:txBody>
      <dsp:txXfrm>
        <a:off x="408046" y="1101411"/>
        <a:ext cx="5459016" cy="293016"/>
      </dsp:txXfrm>
    </dsp:sp>
    <dsp:sp modelId="{451E4F70-5E90-4139-86FE-A4FA955469E5}">
      <dsp:nvSpPr>
        <dsp:cNvPr id="0" name=""/>
        <dsp:cNvSpPr/>
      </dsp:nvSpPr>
      <dsp:spPr>
        <a:xfrm>
          <a:off x="0" y="1746879"/>
          <a:ext cx="7843887" cy="277200"/>
        </a:xfrm>
        <a:prstGeom prst="rect">
          <a:avLst/>
        </a:prstGeom>
        <a:solidFill>
          <a:srgbClr val="C8D4D2"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44B501-2A71-4847-AF92-B05E63C99A23}">
      <dsp:nvSpPr>
        <dsp:cNvPr id="0" name=""/>
        <dsp:cNvSpPr/>
      </dsp:nvSpPr>
      <dsp:spPr>
        <a:xfrm>
          <a:off x="392194" y="1584519"/>
          <a:ext cx="5490720" cy="324720"/>
        </a:xfrm>
        <a:prstGeom prst="roundRect">
          <a:avLst/>
        </a:prstGeom>
        <a:solidFill>
          <a:srgbClr val="1E6F7A"/>
        </a:solidFill>
        <a:ln w="12700" cap="flat" cmpd="sng" algn="ctr">
          <a:noFill/>
          <a:prstDash val="solid"/>
          <a:miter lim="800000"/>
        </a:ln>
        <a:effectLst>
          <a:outerShdw blurRad="101600" dist="762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536" tIns="0" rIns="207536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rPr>
            <a:t>Configurable Multi Level Security</a:t>
          </a:r>
        </a:p>
      </dsp:txBody>
      <dsp:txXfrm>
        <a:off x="408046" y="1600371"/>
        <a:ext cx="5459016" cy="293016"/>
      </dsp:txXfrm>
    </dsp:sp>
    <dsp:sp modelId="{1E90AAC2-F6D3-498A-807A-6043666D38A4}">
      <dsp:nvSpPr>
        <dsp:cNvPr id="0" name=""/>
        <dsp:cNvSpPr/>
      </dsp:nvSpPr>
      <dsp:spPr>
        <a:xfrm>
          <a:off x="0" y="2245839"/>
          <a:ext cx="7843887" cy="277200"/>
        </a:xfrm>
        <a:prstGeom prst="rect">
          <a:avLst/>
        </a:prstGeom>
        <a:solidFill>
          <a:srgbClr val="C8D4D2"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D12E85-EE0B-41D4-BA66-6F9ECCB2F736}">
      <dsp:nvSpPr>
        <dsp:cNvPr id="0" name=""/>
        <dsp:cNvSpPr/>
      </dsp:nvSpPr>
      <dsp:spPr>
        <a:xfrm>
          <a:off x="392194" y="2083479"/>
          <a:ext cx="5490720" cy="324720"/>
        </a:xfrm>
        <a:prstGeom prst="roundRect">
          <a:avLst/>
        </a:prstGeom>
        <a:solidFill>
          <a:srgbClr val="1E6F7A"/>
        </a:solidFill>
        <a:ln w="12700" cap="flat" cmpd="sng" algn="ctr">
          <a:noFill/>
          <a:prstDash val="solid"/>
          <a:miter lim="800000"/>
        </a:ln>
        <a:effectLst>
          <a:outerShdw blurRad="101600" dist="762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536" tIns="0" rIns="207536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rPr>
            <a:t>User Friendly Interface to increase Staff Efficiency</a:t>
          </a:r>
        </a:p>
      </dsp:txBody>
      <dsp:txXfrm>
        <a:off x="408046" y="2099331"/>
        <a:ext cx="5459016" cy="293016"/>
      </dsp:txXfrm>
    </dsp:sp>
    <dsp:sp modelId="{7E1CA0F3-B0BE-494E-A490-ED6E8346CFCA}">
      <dsp:nvSpPr>
        <dsp:cNvPr id="0" name=""/>
        <dsp:cNvSpPr/>
      </dsp:nvSpPr>
      <dsp:spPr>
        <a:xfrm>
          <a:off x="0" y="2744799"/>
          <a:ext cx="7843887" cy="277200"/>
        </a:xfrm>
        <a:prstGeom prst="rect">
          <a:avLst/>
        </a:prstGeom>
        <a:solidFill>
          <a:srgbClr val="C8D4D2"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FF9508-E507-4BF0-8534-F4CFFDEF66C5}">
      <dsp:nvSpPr>
        <dsp:cNvPr id="0" name=""/>
        <dsp:cNvSpPr/>
      </dsp:nvSpPr>
      <dsp:spPr>
        <a:xfrm>
          <a:off x="392194" y="2582439"/>
          <a:ext cx="5490720" cy="324720"/>
        </a:xfrm>
        <a:prstGeom prst="roundRect">
          <a:avLst/>
        </a:prstGeom>
        <a:solidFill>
          <a:srgbClr val="1E6F7A"/>
        </a:solidFill>
        <a:ln w="12700" cap="flat" cmpd="sng" algn="ctr">
          <a:noFill/>
          <a:prstDash val="solid"/>
          <a:miter lim="800000"/>
        </a:ln>
        <a:effectLst>
          <a:outerShdw blurRad="101600" dist="762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536" tIns="0" rIns="207536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rPr>
            <a:t>Real-time Business Monitoring</a:t>
          </a:r>
        </a:p>
      </dsp:txBody>
      <dsp:txXfrm>
        <a:off x="408046" y="2598291"/>
        <a:ext cx="5459016" cy="293016"/>
      </dsp:txXfrm>
    </dsp:sp>
    <dsp:sp modelId="{C9E1B276-E1A0-4CDA-8A8F-9188331E0B6D}">
      <dsp:nvSpPr>
        <dsp:cNvPr id="0" name=""/>
        <dsp:cNvSpPr/>
      </dsp:nvSpPr>
      <dsp:spPr>
        <a:xfrm>
          <a:off x="0" y="3243759"/>
          <a:ext cx="7843887" cy="277200"/>
        </a:xfrm>
        <a:prstGeom prst="rect">
          <a:avLst/>
        </a:prstGeom>
        <a:solidFill>
          <a:srgbClr val="C8D4D2"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E259D5-DC28-496D-BC72-EC7D92D3C581}">
      <dsp:nvSpPr>
        <dsp:cNvPr id="0" name=""/>
        <dsp:cNvSpPr/>
      </dsp:nvSpPr>
      <dsp:spPr>
        <a:xfrm>
          <a:off x="392194" y="3081399"/>
          <a:ext cx="5490720" cy="324720"/>
        </a:xfrm>
        <a:prstGeom prst="roundRect">
          <a:avLst/>
        </a:prstGeom>
        <a:solidFill>
          <a:srgbClr val="1E6F7A"/>
        </a:solidFill>
        <a:ln w="12700" cap="flat" cmpd="sng" algn="ctr">
          <a:noFill/>
          <a:prstDash val="solid"/>
          <a:miter lim="800000"/>
        </a:ln>
        <a:effectLst>
          <a:outerShdw blurRad="101600" dist="762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536" tIns="0" rIns="207536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rPr>
            <a:t>Better Quality of Care, Service to Patients</a:t>
          </a:r>
        </a:p>
      </dsp:txBody>
      <dsp:txXfrm>
        <a:off x="408046" y="3097251"/>
        <a:ext cx="5459016" cy="293016"/>
      </dsp:txXfrm>
    </dsp:sp>
    <dsp:sp modelId="{8808C5DA-CF9C-4C5C-B89C-C798A98EC80F}">
      <dsp:nvSpPr>
        <dsp:cNvPr id="0" name=""/>
        <dsp:cNvSpPr/>
      </dsp:nvSpPr>
      <dsp:spPr>
        <a:xfrm>
          <a:off x="0" y="3742719"/>
          <a:ext cx="7843887" cy="277200"/>
        </a:xfrm>
        <a:prstGeom prst="rect">
          <a:avLst/>
        </a:prstGeom>
        <a:solidFill>
          <a:srgbClr val="C8D4D2"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0A9337-D934-4DE8-98A8-154AFC96E2E4}">
      <dsp:nvSpPr>
        <dsp:cNvPr id="0" name=""/>
        <dsp:cNvSpPr/>
      </dsp:nvSpPr>
      <dsp:spPr>
        <a:xfrm>
          <a:off x="392194" y="3580359"/>
          <a:ext cx="5490720" cy="324720"/>
        </a:xfrm>
        <a:prstGeom prst="roundRect">
          <a:avLst/>
        </a:prstGeom>
        <a:solidFill>
          <a:srgbClr val="1E6F7A"/>
        </a:solidFill>
        <a:ln w="12700" cap="flat" cmpd="sng" algn="ctr">
          <a:noFill/>
          <a:prstDash val="solid"/>
          <a:miter lim="800000"/>
        </a:ln>
        <a:effectLst>
          <a:outerShdw blurRad="101600" dist="762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536" tIns="0" rIns="207536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rPr>
            <a:t>Reduce Operating Costs</a:t>
          </a:r>
        </a:p>
      </dsp:txBody>
      <dsp:txXfrm>
        <a:off x="408046" y="3596211"/>
        <a:ext cx="5459016" cy="293016"/>
      </dsp:txXfrm>
    </dsp:sp>
    <dsp:sp modelId="{1814FBCC-4F19-4E66-B2B4-45078B6E862F}">
      <dsp:nvSpPr>
        <dsp:cNvPr id="0" name=""/>
        <dsp:cNvSpPr/>
      </dsp:nvSpPr>
      <dsp:spPr>
        <a:xfrm>
          <a:off x="0" y="4241679"/>
          <a:ext cx="7843887" cy="277200"/>
        </a:xfrm>
        <a:prstGeom prst="rect">
          <a:avLst/>
        </a:prstGeom>
        <a:solidFill>
          <a:srgbClr val="C8D4D2"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F343B6-872E-458F-AF43-17E1585BCB75}">
      <dsp:nvSpPr>
        <dsp:cNvPr id="0" name=""/>
        <dsp:cNvSpPr/>
      </dsp:nvSpPr>
      <dsp:spPr>
        <a:xfrm>
          <a:off x="392194" y="4079319"/>
          <a:ext cx="5490720" cy="324720"/>
        </a:xfrm>
        <a:prstGeom prst="roundRect">
          <a:avLst/>
        </a:prstGeom>
        <a:solidFill>
          <a:srgbClr val="1E6F7A"/>
        </a:solidFill>
        <a:ln w="12700" cap="flat" cmpd="sng" algn="ctr">
          <a:noFill/>
          <a:prstDash val="solid"/>
          <a:miter lim="800000"/>
        </a:ln>
        <a:effectLst>
          <a:outerShdw blurRad="101600" dist="762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536" tIns="0" rIns="207536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rPr>
            <a:t>Control Pilferages &amp; Leakages</a:t>
          </a:r>
        </a:p>
      </dsp:txBody>
      <dsp:txXfrm>
        <a:off x="408046" y="4095171"/>
        <a:ext cx="5459016" cy="293016"/>
      </dsp:txXfrm>
    </dsp:sp>
    <dsp:sp modelId="{057CBBE5-4F12-4957-BC16-4C241A4961BC}">
      <dsp:nvSpPr>
        <dsp:cNvPr id="0" name=""/>
        <dsp:cNvSpPr/>
      </dsp:nvSpPr>
      <dsp:spPr>
        <a:xfrm>
          <a:off x="0" y="4740639"/>
          <a:ext cx="7843887" cy="277200"/>
        </a:xfrm>
        <a:prstGeom prst="rect">
          <a:avLst/>
        </a:prstGeom>
        <a:solidFill>
          <a:srgbClr val="C3DFCA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8E0F93-5A91-4C9B-9001-8591200D6152}">
      <dsp:nvSpPr>
        <dsp:cNvPr id="0" name=""/>
        <dsp:cNvSpPr/>
      </dsp:nvSpPr>
      <dsp:spPr>
        <a:xfrm>
          <a:off x="392194" y="4578279"/>
          <a:ext cx="5490720" cy="324720"/>
        </a:xfrm>
        <a:prstGeom prst="roundRect">
          <a:avLst/>
        </a:prstGeom>
        <a:solidFill>
          <a:srgbClr val="00B050"/>
        </a:solidFill>
        <a:ln w="12700" cap="flat" cmpd="sng" algn="ctr">
          <a:noFill/>
          <a:prstDash val="solid"/>
          <a:miter lim="800000"/>
        </a:ln>
        <a:effectLst>
          <a:outerShdw blurRad="101600" dist="762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536" tIns="0" rIns="207536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rPr>
            <a:t>Comprehensive reporting and analytics System</a:t>
          </a:r>
        </a:p>
      </dsp:txBody>
      <dsp:txXfrm>
        <a:off x="408046" y="4594131"/>
        <a:ext cx="5459016" cy="2930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485BF-FDA1-4C24-9E1F-0E2A99E446BB}" type="datetimeFigureOut">
              <a:rPr lang="en-US" smtClean="0"/>
              <a:t>26/Jun/2020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5F7765-EE35-49E9-A3A0-D792DC435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658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F7765-EE35-49E9-A3A0-D792DC4356E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792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F7765-EE35-49E9-A3A0-D792DC4356E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35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5AD9F-6D7D-429B-9DD1-E30C196A740B}" type="datetime1">
              <a:rPr lang="en-US" smtClean="0"/>
              <a:t>26/Jun/2020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Powerd By Dataman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BF01-76E4-4B08-96C1-582727F12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494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29D5D-30A5-4142-ACC9-91BA1FF50CB3}" type="datetime1">
              <a:rPr lang="en-US" smtClean="0"/>
              <a:t>26/Jun/2020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Powerd By Dataman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BF01-76E4-4B08-96C1-582727F12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063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376B7-AC09-4FE1-AD7C-78753D445D50}" type="datetime1">
              <a:rPr lang="en-US" smtClean="0"/>
              <a:t>26/Jun/2020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Powerd By Dataman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BF01-76E4-4B08-96C1-582727F12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99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6AF85-93BF-4AE5-BCC3-F9DBF9EBFB60}" type="datetime1">
              <a:rPr lang="en-US" smtClean="0"/>
              <a:t>26/Jun/2020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Powerd By Dataman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BF01-76E4-4B08-96C1-582727F12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17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0DAD-7588-4F78-B19A-70F4A5A01F80}" type="datetime1">
              <a:rPr lang="en-US" smtClean="0"/>
              <a:t>26/Jun/2020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Powerd By Dataman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BF01-76E4-4B08-96C1-582727F12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57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A7CB6-DD6D-4179-A909-8D5CFBEBC8F7}" type="datetime1">
              <a:rPr lang="en-US" smtClean="0"/>
              <a:t>26/Jun/2020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Powerd By Dataman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BF01-76E4-4B08-96C1-582727F12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338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43660-9366-40E1-AD3E-9C6BAAE60347}" type="datetime1">
              <a:rPr lang="en-US" smtClean="0"/>
              <a:t>26/Jun/2020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Powerd By Dataman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BF01-76E4-4B08-96C1-582727F12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143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D4F6D-1E71-459F-B617-AD32197574E2}" type="datetime1">
              <a:rPr lang="en-US" smtClean="0"/>
              <a:t>26/Jun/2020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Powerd By Dataman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BF01-76E4-4B08-96C1-582727F12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590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E9577-F04C-4670-AAE6-E8AC331A77AB}" type="datetime1">
              <a:rPr lang="en-US" smtClean="0"/>
              <a:t>26/Jun/2020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Powerd By Dataman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BF01-76E4-4B08-96C1-582727F12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010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C25E7-FEB7-429C-9310-000BEAFBBD66}" type="datetime1">
              <a:rPr lang="en-US" smtClean="0"/>
              <a:t>26/Jun/2020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Powerd By Dataman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BF01-76E4-4B08-96C1-582727F12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932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59264-FB2E-4119-9DAC-C210B37A2439}" type="datetime1">
              <a:rPr lang="en-US" smtClean="0"/>
              <a:t>26/Jun/2020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Powerd By Dataman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BF01-76E4-4B08-96C1-582727F12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58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ABEDF-6120-4F6E-9C07-51670AF809F2}" type="datetime1">
              <a:rPr lang="en-US" smtClean="0"/>
              <a:t>26/Jun/2020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Powerd By Dataman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EEBF01-76E4-4B08-96C1-582727F12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836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0.png"/><Relationship Id="rId7" Type="http://schemas.openxmlformats.org/officeDocument/2006/relationships/image" Target="../media/image3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1.jpg"/><Relationship Id="rId7" Type="http://schemas.openxmlformats.org/officeDocument/2006/relationships/diagramColors" Target="../diagrams/colors1.xml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39.jpg"/><Relationship Id="rId5" Type="http://schemas.openxmlformats.org/officeDocument/2006/relationships/diagramLayout" Target="../diagrams/layout1.xml"/><Relationship Id="rId10" Type="http://schemas.microsoft.com/office/2007/relationships/hdphoto" Target="../media/hdphoto2.wdp"/><Relationship Id="rId4" Type="http://schemas.openxmlformats.org/officeDocument/2006/relationships/diagramData" Target="../diagrams/data1.xml"/><Relationship Id="rId9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jpg"/><Relationship Id="rId7" Type="http://schemas.openxmlformats.org/officeDocument/2006/relationships/image" Target="../media/image4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8.png"/><Relationship Id="rId18" Type="http://schemas.openxmlformats.org/officeDocument/2006/relationships/image" Target="../media/image10.png"/><Relationship Id="rId3" Type="http://schemas.openxmlformats.org/officeDocument/2006/relationships/image" Target="../media/image11.jpg"/><Relationship Id="rId7" Type="http://schemas.openxmlformats.org/officeDocument/2006/relationships/image" Target="../media/image53.png"/><Relationship Id="rId12" Type="http://schemas.openxmlformats.org/officeDocument/2006/relationships/image" Target="../media/image2.png"/><Relationship Id="rId17" Type="http://schemas.openxmlformats.org/officeDocument/2006/relationships/image" Target="../media/image62.png"/><Relationship Id="rId2" Type="http://schemas.openxmlformats.org/officeDocument/2006/relationships/image" Target="../media/image1.jp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0.png"/><Relationship Id="rId10" Type="http://schemas.openxmlformats.org/officeDocument/2006/relationships/image" Target="../media/image56.png"/><Relationship Id="rId19" Type="http://schemas.microsoft.com/office/2007/relationships/hdphoto" Target="../media/hdphoto1.wdp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11.jpg"/><Relationship Id="rId7" Type="http://schemas.microsoft.com/office/2007/relationships/hdphoto" Target="../media/hdphoto1.wdp"/><Relationship Id="rId12" Type="http://schemas.openxmlformats.org/officeDocument/2006/relationships/image" Target="../media/image6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66.png"/><Relationship Id="rId5" Type="http://schemas.openxmlformats.org/officeDocument/2006/relationships/image" Target="../media/image13.png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4" Type="http://schemas.openxmlformats.org/officeDocument/2006/relationships/image" Target="../media/image17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.png"/><Relationship Id="rId7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452" y="5382984"/>
            <a:ext cx="1959572" cy="105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862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62821" y="459245"/>
            <a:ext cx="2547103" cy="545643"/>
          </a:xfrm>
          <a:prstGeom prst="rect">
            <a:avLst/>
          </a:prstGeom>
          <a:solidFill>
            <a:srgbClr val="715180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46076" y="545157"/>
            <a:ext cx="2671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Financial Accounting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83" y="4390962"/>
            <a:ext cx="3784207" cy="254268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158068" y="3699803"/>
            <a:ext cx="3033932" cy="3214788"/>
          </a:xfrm>
          <a:prstGeom prst="rect">
            <a:avLst/>
          </a:prstGeom>
          <a:solidFill>
            <a:srgbClr val="EBE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09166" y="1664048"/>
            <a:ext cx="3962781" cy="4523003"/>
          </a:xfrm>
          <a:prstGeom prst="rect">
            <a:avLst/>
          </a:prstGeom>
          <a:solidFill>
            <a:srgbClr val="0B758D"/>
          </a:solidFill>
          <a:ln>
            <a:noFill/>
          </a:ln>
          <a:effectLst>
            <a:outerShdw blurRad="139700" dist="88900" dir="8100000" algn="tr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92283" y="-28412"/>
            <a:ext cx="1762125" cy="5810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545323" y="1823076"/>
            <a:ext cx="3729202" cy="3993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Integration with Other Modules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Voucher Generation (Cash/Bank/Journal)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Cash / Bank Books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Ledgers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Bank Reconciliation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Credit Note/ Debit Notes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Trial / Sub Trial Balance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Profit &amp; Loss Statement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Balance Sheet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Ageing Analysis of Debtors/Creditors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Cash Flow / Fund Flow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Bill wise Outstanding Reports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Night Audit Reports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251" y="2653983"/>
            <a:ext cx="3394028" cy="3473957"/>
          </a:xfrm>
          <a:prstGeom prst="rect">
            <a:avLst/>
          </a:prstGeom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571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862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62821" y="459245"/>
            <a:ext cx="3868277" cy="545643"/>
          </a:xfrm>
          <a:prstGeom prst="rect">
            <a:avLst/>
          </a:prstGeom>
          <a:solidFill>
            <a:srgbClr val="715180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62820" y="547400"/>
            <a:ext cx="3919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Sweet Shop/ Bakery Management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83" y="4390962"/>
            <a:ext cx="3784207" cy="254268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158068" y="3699803"/>
            <a:ext cx="3033932" cy="3214788"/>
          </a:xfrm>
          <a:prstGeom prst="rect">
            <a:avLst/>
          </a:prstGeom>
          <a:solidFill>
            <a:srgbClr val="EBE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62" y="3936380"/>
            <a:ext cx="5843238" cy="2921619"/>
          </a:xfrm>
          <a:prstGeom prst="rect">
            <a:avLst/>
          </a:prstGeom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/>
          <p:cNvSpPr/>
          <p:nvPr/>
        </p:nvSpPr>
        <p:spPr>
          <a:xfrm>
            <a:off x="1862820" y="1694512"/>
            <a:ext cx="4135883" cy="4765466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39700" dist="88900" dir="8100000" algn="tr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14147" y="1840430"/>
            <a:ext cx="4013839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Indent to Production Unit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Raw Material Requirement  &amp; Procurement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Production Process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Festive Order Booking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Party wise Item Wise Rates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Sale Order, Dispatch &amp; Returns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Challan</a:t>
            </a: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 &amp; Tax Invoice Generation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Stock Transfer Between Stores &amp; Outlets</a:t>
            </a:r>
            <a:endParaRPr lang="en-US" sz="1300" b="1" i="1" dirty="0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Bar </a:t>
            </a:r>
            <a:r>
              <a:rPr lang="en-US" sz="1300" b="1" i="1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Code Billing Provision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User Defined Combo &amp; Schemes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Define Mix Items Packing on Spot Billing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err="1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Bardana</a:t>
            </a:r>
            <a:r>
              <a:rPr lang="en-US" sz="1300" b="1" i="1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 Stock Tracking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Sales </a:t>
            </a:r>
            <a:r>
              <a:rPr lang="en-US" sz="1300" b="1" i="1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Forecasting &amp; </a:t>
            </a: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Analysis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GST Accounting</a:t>
            </a:r>
            <a:endParaRPr lang="en-US" sz="1300" b="1" i="1" dirty="0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92283" y="-28412"/>
            <a:ext cx="1762125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29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862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62822" y="459245"/>
            <a:ext cx="2519608" cy="545643"/>
          </a:xfrm>
          <a:prstGeom prst="rect">
            <a:avLst/>
          </a:prstGeom>
          <a:solidFill>
            <a:srgbClr val="715180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46076" y="545157"/>
            <a:ext cx="2560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Club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Management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83" y="4390962"/>
            <a:ext cx="3784207" cy="254268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158068" y="3699803"/>
            <a:ext cx="3033932" cy="3214788"/>
          </a:xfrm>
          <a:prstGeom prst="rect">
            <a:avLst/>
          </a:prstGeom>
          <a:solidFill>
            <a:srgbClr val="EBE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157384" y="1897716"/>
            <a:ext cx="4299112" cy="3800557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39700" dist="88900" dir="8100000" algn="tr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99587" y="2051864"/>
            <a:ext cx="4113851" cy="3993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Member Admission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Member Detail (</a:t>
            </a: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Personal &amp;  Family Details)</a:t>
            </a:r>
            <a:endParaRPr lang="en-US" sz="1300" b="1" i="1" dirty="0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Monthly Subscription &amp; Billing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Member Smart Card Interface at POS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Member </a:t>
            </a:r>
            <a:r>
              <a:rPr lang="en-US" sz="1300" b="1" i="1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Outstanding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Facilities Availed by a Member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Swimming Pool/ Cards/ Pool/ Other </a:t>
            </a: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Sports</a:t>
            </a:r>
            <a:endParaRPr lang="en-US" sz="1300" b="1" i="1" dirty="0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Track Member Coming from Reciprocal </a:t>
            </a: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Clubs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Birthday </a:t>
            </a:r>
            <a:r>
              <a:rPr lang="en-US" sz="1300" b="1" i="1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and Marriage </a:t>
            </a: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Reminders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Member Portal Integration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Member Mobile App Integration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US" sz="1300" b="1" i="1" dirty="0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US" sz="1300" b="1" i="1" dirty="0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719" y="3371268"/>
            <a:ext cx="3449309" cy="3361614"/>
          </a:xfrm>
          <a:prstGeom prst="rect">
            <a:avLst/>
          </a:prstGeom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559" y="3739566"/>
            <a:ext cx="1423814" cy="26330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92283" y="-28412"/>
            <a:ext cx="1762125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27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862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62820" y="457000"/>
            <a:ext cx="1571755" cy="545643"/>
          </a:xfrm>
          <a:prstGeom prst="rect">
            <a:avLst/>
          </a:prstGeom>
          <a:solidFill>
            <a:srgbClr val="715180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92103" y="545155"/>
            <a:ext cx="1571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Interfaces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83" y="4390962"/>
            <a:ext cx="3784207" cy="254268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158068" y="3699803"/>
            <a:ext cx="3033932" cy="3214788"/>
          </a:xfrm>
          <a:prstGeom prst="rect">
            <a:avLst/>
          </a:prstGeom>
          <a:solidFill>
            <a:srgbClr val="EBE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313032" y="1547799"/>
            <a:ext cx="4511514" cy="4708035"/>
          </a:xfrm>
          <a:prstGeom prst="rect">
            <a:avLst/>
          </a:prstGeom>
          <a:solidFill>
            <a:srgbClr val="0B758D"/>
          </a:solidFill>
          <a:ln>
            <a:noFill/>
          </a:ln>
          <a:effectLst>
            <a:outerShdw blurRad="139700" dist="88900" dir="8100000" algn="tr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92283" y="-28412"/>
            <a:ext cx="1762125" cy="5810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90473" y="1707682"/>
            <a:ext cx="3943660" cy="4316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Aatithya Provides seamless Integration with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Automatic Door Locks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Web Cam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Biometric </a:t>
            </a:r>
            <a:r>
              <a:rPr lang="en-US" sz="1300" b="1" i="1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Devices</a:t>
            </a:r>
            <a:endParaRPr lang="en-US" sz="1300" b="1" i="1" dirty="0" smtClean="0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Touch Screen Monitors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Tab / </a:t>
            </a: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PDA / Touch Enabled POS </a:t>
            </a:r>
            <a:endParaRPr lang="en-US" sz="1300" b="1" i="1" dirty="0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Epabx</a:t>
            </a:r>
            <a:endParaRPr lang="en-US" sz="1300" b="1" i="1" dirty="0" smtClean="0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Weighing Scales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Bar Code Readers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Programmable Key Boards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Bluetooth Printers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Smart Card Reader/Writer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Credit Card Readers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Tally Accounts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983" y="3549813"/>
            <a:ext cx="3940020" cy="207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25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862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431450" y="181203"/>
            <a:ext cx="1571755" cy="545643"/>
          </a:xfrm>
          <a:prstGeom prst="rect">
            <a:avLst/>
          </a:prstGeom>
          <a:solidFill>
            <a:srgbClr val="715180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39759" y="290405"/>
            <a:ext cx="1571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Mobile Apps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58068" y="3699803"/>
            <a:ext cx="3033932" cy="3214788"/>
          </a:xfrm>
          <a:prstGeom prst="rect">
            <a:avLst/>
          </a:prstGeom>
          <a:solidFill>
            <a:srgbClr val="EBE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92283" y="-28412"/>
            <a:ext cx="1762125" cy="5810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688" y="1294714"/>
            <a:ext cx="2837137" cy="4545493"/>
          </a:xfrm>
          <a:prstGeom prst="rect">
            <a:avLst/>
          </a:prstGeom>
          <a:ln w="22225">
            <a:solidFill>
              <a:schemeClr val="tx1"/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grpSp>
        <p:nvGrpSpPr>
          <p:cNvPr id="16" name="Group 15"/>
          <p:cNvGrpSpPr/>
          <p:nvPr/>
        </p:nvGrpSpPr>
        <p:grpSpPr>
          <a:xfrm>
            <a:off x="5180509" y="1294714"/>
            <a:ext cx="2764220" cy="4611273"/>
            <a:chOff x="6095999" y="482667"/>
            <a:chExt cx="3473003" cy="602710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9" y="482667"/>
              <a:ext cx="3473003" cy="6027100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33631" y="803530"/>
              <a:ext cx="1076190" cy="276190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/>
          <a:srcRect l="11354" t="9126" r="11821" b="5860"/>
          <a:stretch/>
        </p:blipFill>
        <p:spPr>
          <a:xfrm>
            <a:off x="1567062" y="1294714"/>
            <a:ext cx="3079115" cy="4612263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521091" y="6004236"/>
            <a:ext cx="3328612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QR based </a:t>
            </a:r>
            <a:r>
              <a:rPr lang="en-US" sz="2000" b="1" dirty="0" err="1" smtClean="0"/>
              <a:t>Pos</a:t>
            </a:r>
            <a:r>
              <a:rPr lang="en-US" sz="2000" b="1" dirty="0" smtClean="0"/>
              <a:t> Food Ordering</a:t>
            </a:r>
            <a:endParaRPr lang="en-US" sz="2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323432" y="6015635"/>
            <a:ext cx="2510717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Online Food Ordering</a:t>
            </a:r>
            <a:endParaRPr lang="en-US" sz="20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8542336" y="6004236"/>
            <a:ext cx="2965839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Contactless Web Check-in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19910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862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83" y="4390962"/>
            <a:ext cx="3784207" cy="254268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0" y="150787"/>
            <a:ext cx="11706128" cy="6584697"/>
            <a:chOff x="171164" y="142676"/>
            <a:chExt cx="11706128" cy="658469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164" y="142676"/>
              <a:ext cx="11706128" cy="6584697"/>
            </a:xfrm>
            <a:prstGeom prst="rect">
              <a:avLst/>
            </a:prstGeom>
            <a:effectLst>
              <a:outerShdw blurRad="101600" dist="76200" dir="8100000" algn="tr" rotWithShape="0">
                <a:prstClr val="black">
                  <a:alpha val="63000"/>
                </a:prstClr>
              </a:outerShdw>
            </a:effec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4331" y="793998"/>
              <a:ext cx="7018353" cy="3917046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8814470" y="5958986"/>
            <a:ext cx="1650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Fira Sans" panose="020B0503050000020004" pitchFamily="34" charset="0"/>
                <a:ea typeface="Fira Sans" panose="020B0503050000020004" pitchFamily="34" charset="0"/>
              </a:rPr>
              <a:t>Reservation</a:t>
            </a:r>
          </a:p>
          <a:p>
            <a:r>
              <a:rPr lang="en-US" b="1" dirty="0" smtClean="0">
                <a:latin typeface="Fira Sans" panose="020B0503050000020004" pitchFamily="34" charset="0"/>
                <a:ea typeface="Fira Sans" panose="020B0503050000020004" pitchFamily="34" charset="0"/>
              </a:rPr>
              <a:t>Dashboard</a:t>
            </a:r>
            <a:endParaRPr lang="en-US" b="1" dirty="0"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67648" y="2782783"/>
            <a:ext cx="553998" cy="1482137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en-US" sz="2400" b="1" dirty="0" smtClean="0">
                <a:latin typeface="Antonio" panose="02000503000000000000" pitchFamily="2" charset="0"/>
                <a:ea typeface="Fira Sans" panose="020B0503050000020004" pitchFamily="34" charset="0"/>
              </a:rPr>
              <a:t>SCREENSHOT</a:t>
            </a:r>
            <a:endParaRPr lang="en-US" sz="2400" b="1" dirty="0">
              <a:latin typeface="Antonio" panose="02000503000000000000" pitchFamily="2" charset="0"/>
              <a:ea typeface="Fira Sans" panose="020B05030500000200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92283" y="-28412"/>
            <a:ext cx="1762125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31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862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83" y="4390962"/>
            <a:ext cx="3784207" cy="254268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29283" y="95303"/>
            <a:ext cx="11706128" cy="6584697"/>
            <a:chOff x="-29283" y="95303"/>
            <a:chExt cx="11706128" cy="658469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283" y="95303"/>
              <a:ext cx="11706128" cy="6584697"/>
            </a:xfrm>
            <a:prstGeom prst="rect">
              <a:avLst/>
            </a:prstGeom>
            <a:effectLst>
              <a:outerShdw blurRad="101600" dist="76200" dir="8100000" algn="tr" rotWithShape="0">
                <a:prstClr val="black">
                  <a:alpha val="63000"/>
                </a:prstClr>
              </a:outerShdw>
            </a:effec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6800" y="793998"/>
              <a:ext cx="6995883" cy="3917046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8827560" y="5940464"/>
            <a:ext cx="2071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Fira Sans" panose="020B0503050000020004" pitchFamily="34" charset="0"/>
                <a:ea typeface="Fira Sans" panose="020B0503050000020004" pitchFamily="34" charset="0"/>
              </a:rPr>
              <a:t>Front Desk </a:t>
            </a:r>
            <a:r>
              <a:rPr lang="en-US" b="1" dirty="0" smtClean="0">
                <a:latin typeface="Fira Sans" panose="020B0503050000020004" pitchFamily="34" charset="0"/>
                <a:ea typeface="Fira Sans" panose="020B0503050000020004" pitchFamily="34" charset="0"/>
              </a:rPr>
              <a:t>Dashboard</a:t>
            </a:r>
            <a:endParaRPr lang="en-US" b="1" dirty="0"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67648" y="2782783"/>
            <a:ext cx="553998" cy="1482137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en-US" sz="2400" b="1" dirty="0" smtClean="0">
                <a:latin typeface="Antonio" panose="02000503000000000000" pitchFamily="2" charset="0"/>
                <a:ea typeface="Fira Sans" panose="020B0503050000020004" pitchFamily="34" charset="0"/>
              </a:rPr>
              <a:t>SCREENSHOT</a:t>
            </a:r>
            <a:endParaRPr lang="en-US" sz="2400" b="1" dirty="0">
              <a:latin typeface="Antonio" panose="02000503000000000000" pitchFamily="2" charset="0"/>
              <a:ea typeface="Fira Sans" panose="020B05030500000200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92283" y="-28412"/>
            <a:ext cx="1762125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01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862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83" y="4390962"/>
            <a:ext cx="3784207" cy="254268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29283" y="95303"/>
            <a:ext cx="11706128" cy="6584697"/>
            <a:chOff x="-29283" y="95303"/>
            <a:chExt cx="11706128" cy="658469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283" y="95303"/>
              <a:ext cx="11706128" cy="6584697"/>
            </a:xfrm>
            <a:prstGeom prst="rect">
              <a:avLst/>
            </a:prstGeom>
            <a:effectLst>
              <a:outerShdw blurRad="101600" dist="76200" dir="8100000" algn="tr" rotWithShape="0">
                <a:prstClr val="black">
                  <a:alpha val="63000"/>
                </a:prstClr>
              </a:outerShdw>
            </a:effec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6801" y="793998"/>
              <a:ext cx="6995884" cy="3917046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8297064" y="5940464"/>
            <a:ext cx="2071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Fira Sans" panose="020B0503050000020004" pitchFamily="34" charset="0"/>
                <a:ea typeface="Fira Sans" panose="020B0503050000020004" pitchFamily="34" charset="0"/>
              </a:rPr>
              <a:t>Restaurant Table Display</a:t>
            </a:r>
          </a:p>
        </p:txBody>
      </p:sp>
      <p:sp>
        <p:nvSpPr>
          <p:cNvPr id="3" name="Rectangle 2"/>
          <p:cNvSpPr/>
          <p:nvPr/>
        </p:nvSpPr>
        <p:spPr>
          <a:xfrm>
            <a:off x="1267648" y="2782783"/>
            <a:ext cx="553998" cy="1482137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en-US" sz="2400" b="1" dirty="0" smtClean="0">
                <a:latin typeface="Antonio" panose="02000503000000000000" pitchFamily="2" charset="0"/>
                <a:ea typeface="Fira Sans" panose="020B0503050000020004" pitchFamily="34" charset="0"/>
              </a:rPr>
              <a:t>SCREENSHOT</a:t>
            </a:r>
            <a:endParaRPr lang="en-US" sz="2400" b="1" dirty="0">
              <a:latin typeface="Antonio" panose="02000503000000000000" pitchFamily="2" charset="0"/>
              <a:ea typeface="Fira Sans" panose="020B05030500000200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92283" y="-28412"/>
            <a:ext cx="1762125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07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8627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62821" y="459245"/>
            <a:ext cx="2698028" cy="545643"/>
          </a:xfrm>
          <a:prstGeom prst="rect">
            <a:avLst/>
          </a:prstGeom>
          <a:solidFill>
            <a:srgbClr val="715180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55885" y="540812"/>
            <a:ext cx="2816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Aatithya Advantage</a:t>
            </a:r>
            <a:endParaRPr lang="en-US" b="1" dirty="0">
              <a:solidFill>
                <a:schemeClr val="bg1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064429711"/>
              </p:ext>
            </p:extLst>
          </p:nvPr>
        </p:nvGraphicFramePr>
        <p:xfrm>
          <a:off x="1862821" y="1464135"/>
          <a:ext cx="7843887" cy="5105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92283" y="-28412"/>
            <a:ext cx="1762125" cy="5810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762" y="1702379"/>
            <a:ext cx="2466646" cy="162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9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548"/>
            <a:ext cx="12192000" cy="69145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807" y="1944874"/>
            <a:ext cx="2841206" cy="29682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886089" y="1519707"/>
            <a:ext cx="2277079" cy="528034"/>
          </a:xfrm>
          <a:prstGeom prst="rect">
            <a:avLst/>
          </a:prstGeom>
          <a:solidFill>
            <a:srgbClr val="71518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831105" y="1473112"/>
            <a:ext cx="2274925" cy="528034"/>
          </a:xfrm>
          <a:prstGeom prst="rect">
            <a:avLst/>
          </a:prstGeom>
          <a:solidFill>
            <a:srgbClr val="71518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846030" y="1590502"/>
            <a:ext cx="25462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Founded in 1990 in India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27114" y="2602841"/>
            <a:ext cx="16316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7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Company</a:t>
            </a:r>
            <a:endParaRPr lang="en-US" sz="2400" b="1" dirty="0">
              <a:solidFill>
                <a:srgbClr val="3737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13299" y="3465297"/>
            <a:ext cx="1697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373737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Over 5000 Clients</a:t>
            </a:r>
            <a:endParaRPr lang="en-US" sz="1200" b="1" dirty="0">
              <a:solidFill>
                <a:srgbClr val="373737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27114" y="3721055"/>
            <a:ext cx="18293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373737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Spread in 140 Cities </a:t>
            </a:r>
            <a:endParaRPr lang="en-US" sz="1200" b="1" dirty="0">
              <a:solidFill>
                <a:srgbClr val="373737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349983" y="3398211"/>
            <a:ext cx="6139388" cy="3078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5807697" y="3351939"/>
            <a:ext cx="167736" cy="167736"/>
          </a:xfrm>
          <a:prstGeom prst="ellipse">
            <a:avLst/>
          </a:prstGeom>
          <a:solidFill>
            <a:srgbClr val="D12266"/>
          </a:solidFill>
          <a:ln>
            <a:solidFill>
              <a:srgbClr val="D122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359448" y="3299077"/>
            <a:ext cx="259845" cy="259845"/>
          </a:xfrm>
          <a:prstGeom prst="ellipse">
            <a:avLst/>
          </a:prstGeom>
          <a:solidFill>
            <a:srgbClr val="D12266"/>
          </a:solidFill>
          <a:ln>
            <a:solidFill>
              <a:srgbClr val="D122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3486404" y="3329737"/>
            <a:ext cx="167736" cy="167736"/>
          </a:xfrm>
          <a:prstGeom prst="ellipse">
            <a:avLst/>
          </a:prstGeom>
          <a:solidFill>
            <a:srgbClr val="D12266"/>
          </a:solidFill>
          <a:ln>
            <a:solidFill>
              <a:srgbClr val="D122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1309108" y="3313845"/>
            <a:ext cx="167736" cy="167736"/>
          </a:xfrm>
          <a:prstGeom prst="ellipse">
            <a:avLst/>
          </a:prstGeom>
          <a:solidFill>
            <a:srgbClr val="D12266"/>
          </a:solidFill>
          <a:ln>
            <a:solidFill>
              <a:srgbClr val="D122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17" y="211335"/>
            <a:ext cx="1889558" cy="3314134"/>
          </a:xfrm>
          <a:prstGeom prst="rect">
            <a:avLst/>
          </a:prstGeom>
          <a:effectLst>
            <a:outerShdw blurRad="50800" dist="38100" dir="8100000" algn="t" rotWithShape="0">
              <a:srgbClr val="B21C53"/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358" y="201702"/>
            <a:ext cx="1523444" cy="3177531"/>
          </a:xfrm>
          <a:prstGeom prst="rect">
            <a:avLst/>
          </a:prstGeom>
          <a:effectLst>
            <a:outerShdw blurRad="50800" dist="38100" dir="8100000" algn="tr" rotWithShape="0">
              <a:srgbClr val="5D2969"/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843" y="144428"/>
            <a:ext cx="1495179" cy="3235801"/>
          </a:xfrm>
          <a:prstGeom prst="rect">
            <a:avLst/>
          </a:prstGeom>
          <a:effectLst>
            <a:outerShdw blurRad="50800" dist="38100" dir="8100000" algn="tr" rotWithShape="0">
              <a:srgbClr val="008E46"/>
            </a:outerShdw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76" y="3473556"/>
            <a:ext cx="1540248" cy="3161447"/>
          </a:xfrm>
          <a:prstGeom prst="rect">
            <a:avLst/>
          </a:prstGeom>
          <a:effectLst>
            <a:outerShdw blurRad="50800" dist="38100" dir="8100000" algn="tr" rotWithShape="0">
              <a:srgbClr val="F16F1A"/>
            </a:outerShdw>
          </a:effec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834" y="3659832"/>
            <a:ext cx="1809751" cy="3174159"/>
          </a:xfrm>
          <a:prstGeom prst="rect">
            <a:avLst/>
          </a:prstGeom>
          <a:effectLst>
            <a:outerShdw blurRad="50800" dist="38100" dir="8100000" algn="tr" rotWithShape="0">
              <a:srgbClr val="B11C53"/>
            </a:outerShdw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015" y="3592890"/>
            <a:ext cx="1503789" cy="3136536"/>
          </a:xfrm>
          <a:prstGeom prst="rect">
            <a:avLst/>
          </a:prstGeom>
          <a:effectLst>
            <a:outerShdw blurRad="50800" dist="38100" dir="8100000" algn="tr" rotWithShape="0">
              <a:srgbClr val="5B2966"/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919275" y="1391703"/>
            <a:ext cx="129304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Focus on organic growth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19274" y="1826585"/>
            <a:ext cx="1400180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Specializes in providing flexible </a:t>
            </a:r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business-oriented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 solutions.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133778" y="1392774"/>
            <a:ext cx="12137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Clientele in 15 countries and 22 states of India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424273" y="1385473"/>
            <a:ext cx="13450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Over 15% Growth in 2018-19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424272" y="1821664"/>
            <a:ext cx="133008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Significant cash reserves &amp; zero debt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16901" y="4687100"/>
            <a:ext cx="13954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Functional expertise in  Healthcare, Hospitality,  Education, Construction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011811" y="4724221"/>
            <a:ext cx="1350748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Expertise on .NET, Open source, Mobile, Desktop &amp; Web Application.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388527" y="4746930"/>
            <a:ext cx="1343522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Customer centric onsite offshore </a:t>
            </a:r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model with </a:t>
            </a: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focus on quality &amp; Security Process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251951" y="518247"/>
            <a:ext cx="478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73737"/>
                </a:solidFill>
                <a:latin typeface="Antonio" panose="02000503000000000000" pitchFamily="2" charset="0"/>
              </a:rPr>
              <a:t>01</a:t>
            </a:r>
            <a:endParaRPr lang="en-US" sz="2000" dirty="0">
              <a:solidFill>
                <a:srgbClr val="373737"/>
              </a:solidFill>
              <a:latin typeface="Antonio" panose="02000503000000000000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463335" y="518247"/>
            <a:ext cx="478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73737"/>
                </a:solidFill>
                <a:latin typeface="Antonio" panose="02000503000000000000" pitchFamily="2" charset="0"/>
              </a:rPr>
              <a:t>02</a:t>
            </a:r>
            <a:endParaRPr lang="en-US" sz="2000" dirty="0">
              <a:solidFill>
                <a:srgbClr val="373737"/>
              </a:solidFill>
              <a:latin typeface="Antonio" panose="02000503000000000000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760960" y="494185"/>
            <a:ext cx="478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73737"/>
                </a:solidFill>
                <a:latin typeface="Antonio" panose="02000503000000000000" pitchFamily="2" charset="0"/>
              </a:rPr>
              <a:t>03</a:t>
            </a:r>
            <a:endParaRPr lang="en-US" sz="2000" dirty="0">
              <a:solidFill>
                <a:srgbClr val="373737"/>
              </a:solidFill>
              <a:latin typeface="Antonio" panose="02000503000000000000" pitchFamily="2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153742" y="3823378"/>
            <a:ext cx="478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73737"/>
                </a:solidFill>
                <a:latin typeface="Antonio" panose="02000503000000000000" pitchFamily="2" charset="0"/>
              </a:rPr>
              <a:t>04</a:t>
            </a:r>
            <a:endParaRPr lang="en-US" sz="2000" dirty="0">
              <a:solidFill>
                <a:srgbClr val="373737"/>
              </a:solidFill>
              <a:latin typeface="Antonio" panose="02000503000000000000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321989" y="3875887"/>
            <a:ext cx="478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73737"/>
                </a:solidFill>
                <a:latin typeface="Antonio" panose="02000503000000000000" pitchFamily="2" charset="0"/>
              </a:rPr>
              <a:t>05</a:t>
            </a:r>
            <a:endParaRPr lang="en-US" sz="2000" dirty="0">
              <a:solidFill>
                <a:srgbClr val="373737"/>
              </a:solidFill>
              <a:latin typeface="Antonio" panose="02000503000000000000" pitchFamily="2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699446" y="3906874"/>
            <a:ext cx="478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73737"/>
                </a:solidFill>
                <a:latin typeface="Antonio" panose="02000503000000000000" pitchFamily="2" charset="0"/>
              </a:rPr>
              <a:t>06</a:t>
            </a:r>
            <a:endParaRPr lang="en-US" sz="2000" dirty="0">
              <a:solidFill>
                <a:srgbClr val="373737"/>
              </a:solidFill>
              <a:latin typeface="Antonio" panose="02000503000000000000" pitchFamily="2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92283" y="-28412"/>
            <a:ext cx="1762125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74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19" y="0"/>
            <a:ext cx="12192000" cy="68579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7651" y="2649824"/>
            <a:ext cx="55957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b="1" dirty="0">
                <a:solidFill>
                  <a:srgbClr val="373737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Aatithya, </a:t>
            </a:r>
            <a:r>
              <a:rPr lang="en-US" altLang="en-US" dirty="0">
                <a:solidFill>
                  <a:srgbClr val="373737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a highly flexible hotel management software that can help hotels from mid-sized to large size properties to automate the entire gamut of operations with maximum ease</a:t>
            </a:r>
            <a:r>
              <a:rPr lang="en-US" altLang="en-US" dirty="0" smtClean="0">
                <a:solidFill>
                  <a:srgbClr val="373737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altLang="en-US" dirty="0" smtClean="0">
              <a:solidFill>
                <a:srgbClr val="373737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en-US" dirty="0" smtClean="0">
                <a:solidFill>
                  <a:srgbClr val="373737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A </a:t>
            </a:r>
            <a:r>
              <a:rPr lang="en-US" altLang="en-US" dirty="0">
                <a:solidFill>
                  <a:srgbClr val="373737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comprehensive solution in Property Management Systems (PMS) for hotels, hotel chains, resorts, motels, Restaurants, cafés, inns, etc.</a:t>
            </a:r>
            <a:endParaRPr lang="en-US" dirty="0">
              <a:solidFill>
                <a:srgbClr val="373737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62821" y="459245"/>
            <a:ext cx="4816760" cy="522062"/>
          </a:xfrm>
          <a:prstGeom prst="rect">
            <a:avLst/>
          </a:prstGeom>
          <a:solidFill>
            <a:srgbClr val="715180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862821" y="486902"/>
            <a:ext cx="4816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Aa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tithya - </a:t>
            </a:r>
            <a:r>
              <a:rPr lang="en-US" sz="1400" b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Software Solution for Hospitality Industry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871025" y="2107580"/>
            <a:ext cx="5223277" cy="3740568"/>
            <a:chOff x="6298613" y="1724081"/>
            <a:chExt cx="5795690" cy="412406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9541" y="3320612"/>
              <a:ext cx="3615373" cy="2527536"/>
            </a:xfrm>
            <a:prstGeom prst="rect">
              <a:avLst/>
            </a:prstGeom>
            <a:effectLst>
              <a:outerShdw blurRad="101600" dist="762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95120" y="2553531"/>
              <a:ext cx="1028498" cy="975256"/>
            </a:xfrm>
            <a:prstGeom prst="rect">
              <a:avLst/>
            </a:prstGeom>
            <a:effectLst>
              <a:outerShdw blurRad="101600" dist="762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2239" y="2418119"/>
              <a:ext cx="1498851" cy="1246080"/>
            </a:xfrm>
            <a:prstGeom prst="rect">
              <a:avLst/>
            </a:prstGeom>
            <a:effectLst>
              <a:outerShdw blurRad="101600" dist="762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0086" y="1724081"/>
              <a:ext cx="1153507" cy="1473359"/>
            </a:xfrm>
            <a:prstGeom prst="rect">
              <a:avLst/>
            </a:prstGeom>
            <a:effectLst>
              <a:outerShdw blurRad="101600" dist="762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8613" y="4019376"/>
              <a:ext cx="1401567" cy="989925"/>
            </a:xfrm>
            <a:prstGeom prst="rect">
              <a:avLst/>
            </a:prstGeom>
            <a:effectLst>
              <a:outerShdw blurRad="101600" dist="762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9369" y="3681433"/>
              <a:ext cx="1184934" cy="1327868"/>
            </a:xfrm>
            <a:prstGeom prst="rect">
              <a:avLst/>
            </a:prstGeom>
            <a:effectLst>
              <a:outerShdw blurRad="101600" dist="76200" dir="8100000" algn="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92283" y="-28412"/>
            <a:ext cx="1762125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2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275"/>
            <a:ext cx="12192000" cy="68862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62821" y="459246"/>
            <a:ext cx="3329244" cy="528034"/>
          </a:xfrm>
          <a:prstGeom prst="rect">
            <a:avLst/>
          </a:prstGeom>
          <a:solidFill>
            <a:srgbClr val="715180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43006" y="540812"/>
            <a:ext cx="3450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The Clients </a:t>
            </a:r>
            <a:r>
              <a:rPr lang="en-US" b="1" dirty="0" smtClean="0">
                <a:solidFill>
                  <a:schemeClr val="bg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– Geographically</a:t>
            </a:r>
            <a:endParaRPr lang="en-US" b="1" dirty="0">
              <a:solidFill>
                <a:schemeClr val="bg1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91" y="1266860"/>
            <a:ext cx="9355872" cy="5769156"/>
          </a:xfrm>
          <a:prstGeom prst="rect">
            <a:avLst/>
          </a:prstGeom>
          <a:effectLst>
            <a:outerShdw blurRad="177800" dist="1905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92283" y="-28412"/>
            <a:ext cx="1762125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88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276"/>
            <a:ext cx="12192000" cy="68862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11308" y="482667"/>
            <a:ext cx="3444464" cy="528034"/>
          </a:xfrm>
          <a:prstGeom prst="rect">
            <a:avLst/>
          </a:prstGeom>
          <a:solidFill>
            <a:srgbClr val="715180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1646" y="564233"/>
            <a:ext cx="35509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Certifications &amp; 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Empanelment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13" y="1911886"/>
            <a:ext cx="4243863" cy="3938666"/>
          </a:xfrm>
          <a:prstGeom prst="rect">
            <a:avLst/>
          </a:prstGeom>
          <a:effectLst>
            <a:outerShdw blurRad="101600" dist="63500" dir="8100000" algn="tr" rotWithShape="0">
              <a:srgbClr val="FD5632">
                <a:alpha val="50000"/>
              </a:srgbClr>
            </a:outerShdw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112" y="2082115"/>
            <a:ext cx="844407" cy="84440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079" y="1725857"/>
            <a:ext cx="4397871" cy="4281761"/>
          </a:xfrm>
          <a:prstGeom prst="rect">
            <a:avLst/>
          </a:prstGeom>
          <a:effectLst>
            <a:outerShdw blurRad="101600" dist="63500" dir="8100000" algn="tr" rotWithShape="0">
              <a:srgbClr val="01B59A">
                <a:alpha val="50000"/>
              </a:srgbClr>
            </a:outerShdw>
          </a:effec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408" y="2053557"/>
            <a:ext cx="844407" cy="84440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361" y="1890402"/>
            <a:ext cx="4132484" cy="3960149"/>
          </a:xfrm>
          <a:prstGeom prst="rect">
            <a:avLst/>
          </a:prstGeom>
          <a:effectLst>
            <a:outerShdw blurRad="101600" dist="63500" dir="8100000" algn="tr" rotWithShape="0">
              <a:srgbClr val="0AA7BE">
                <a:alpha val="50000"/>
              </a:srgbClr>
            </a:outerShdw>
          </a:effec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026" y="2082115"/>
            <a:ext cx="844407" cy="844407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197014" y="2719700"/>
            <a:ext cx="1657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Certifications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720682" y="2729543"/>
            <a:ext cx="1905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Empanelment's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202300" y="2729543"/>
            <a:ext cx="2340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Technical Trading 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Empanelment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119189" y="3481848"/>
            <a:ext cx="22126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CMMi Level </a:t>
            </a:r>
            <a:r>
              <a:rPr lang="en-US" sz="1200" b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5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095893" y="3832963"/>
            <a:ext cx="27281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ISO 9001 for Quality Assurance 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095893" y="4185582"/>
            <a:ext cx="28404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ISO 27001 for Security Assurance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717460" y="3498015"/>
            <a:ext cx="2464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NSIC </a:t>
            </a:r>
            <a:r>
              <a:rPr lang="en-US" sz="1200" b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Empaneled </a:t>
            </a: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Company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717459" y="3741092"/>
            <a:ext cx="2541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STPI (Software Technology Parks of India)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713367" y="4156428"/>
            <a:ext cx="2546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Department of Telecommunication 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719426" y="4571764"/>
            <a:ext cx="2539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Ministry of Social Justice &amp; Empowerment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8188285" y="3511767"/>
            <a:ext cx="2552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NSE (National Stock Exchange) Empaneled Vendor For Share Trading/Finance Related Software Provider 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8202300" y="4354295"/>
            <a:ext cx="22126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NCDEX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92283" y="-28412"/>
            <a:ext cx="1762125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276"/>
            <a:ext cx="12192000" cy="68862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40074" y="438649"/>
            <a:ext cx="3341526" cy="528034"/>
          </a:xfrm>
          <a:prstGeom prst="rect">
            <a:avLst/>
          </a:prstGeom>
          <a:solidFill>
            <a:srgbClr val="715180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27959" y="502689"/>
            <a:ext cx="3545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Dataman Domain Experience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2907914"/>
            <a:ext cx="1816493" cy="39573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05919" y="2887504"/>
            <a:ext cx="1754543" cy="39704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16493" y="2717830"/>
            <a:ext cx="1720886" cy="414017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2821" y="2913981"/>
            <a:ext cx="1789043" cy="39440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26284" y="2732345"/>
            <a:ext cx="1685868" cy="412565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04529" y="2913980"/>
            <a:ext cx="1675351" cy="3944019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114" y="4556932"/>
            <a:ext cx="18218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Complete Health Care Products for Hospitals, Clinics, Diagnostics Center with over 2000 Installations</a:t>
            </a:r>
            <a:endParaRPr lang="en-US" sz="1050" b="1" dirty="0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822779" y="4556932"/>
            <a:ext cx="16780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Hospitality and Entertainment Industry Products for Hotels, Restaurants Clubs, Resorts, POS with over 1800 Installations</a:t>
            </a:r>
            <a:endParaRPr lang="en-US" sz="1050" b="1" dirty="0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533401" y="4556932"/>
            <a:ext cx="17215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Education Industry products – for Professional Colleges, University, Degree Colleges and Schools  500+ Installations</a:t>
            </a:r>
            <a:endParaRPr lang="en-US" sz="1050" b="1" dirty="0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226806" y="4556932"/>
            <a:ext cx="17927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Supply Chain Products from Manufacturer, Distributor, Retailers with sales force automation products– Nearly 2000 Installations</a:t>
            </a:r>
            <a:endParaRPr lang="en-US" sz="1050" b="1" dirty="0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6283" y="4556932"/>
            <a:ext cx="1667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For Real Estate, Construction and Contractor ERP – 100+ Installations</a:t>
            </a:r>
            <a:endParaRPr lang="en-US" sz="1050" b="1" dirty="0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33161" y="2933700"/>
            <a:ext cx="1864859" cy="392430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8694097" y="4556932"/>
            <a:ext cx="16286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For Manufacturing and Packaging units complete ERP products for Paper Mills, Flour and Rice Mills, Oil Extraction Plants, Leather and Leather Item Manufacturers</a:t>
            </a:r>
            <a:endParaRPr lang="en-US" sz="1050" b="1" dirty="0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344428" y="4556932"/>
            <a:ext cx="18475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Financial Market Systems including Automated Trading, Risk Management System, Online Trading System, Dealer Management, High Frequency Trading System  for Forex, Commodity, Stocks, Future and Option Market</a:t>
            </a:r>
            <a:endParaRPr lang="en-US" sz="1050" b="1" dirty="0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1" name="Hexagon 10"/>
          <p:cNvSpPr/>
          <p:nvPr/>
        </p:nvSpPr>
        <p:spPr>
          <a:xfrm rot="5400000">
            <a:off x="357769" y="3197700"/>
            <a:ext cx="1205850" cy="1039525"/>
          </a:xfrm>
          <a:prstGeom prst="hexagon">
            <a:avLst/>
          </a:prstGeom>
          <a:solidFill>
            <a:srgbClr val="EBE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Hexagon 39"/>
          <p:cNvSpPr/>
          <p:nvPr/>
        </p:nvSpPr>
        <p:spPr>
          <a:xfrm rot="5400000">
            <a:off x="2032282" y="3212662"/>
            <a:ext cx="1205850" cy="1039525"/>
          </a:xfrm>
          <a:prstGeom prst="hexagon">
            <a:avLst/>
          </a:prstGeom>
          <a:solidFill>
            <a:srgbClr val="EBE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Hexagon 40"/>
          <p:cNvSpPr/>
          <p:nvPr/>
        </p:nvSpPr>
        <p:spPr>
          <a:xfrm rot="5400000">
            <a:off x="3791034" y="3205143"/>
            <a:ext cx="1205850" cy="1039525"/>
          </a:xfrm>
          <a:prstGeom prst="hexagon">
            <a:avLst/>
          </a:prstGeom>
          <a:solidFill>
            <a:srgbClr val="EBE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Hexagon 41"/>
          <p:cNvSpPr/>
          <p:nvPr/>
        </p:nvSpPr>
        <p:spPr>
          <a:xfrm rot="5400000">
            <a:off x="5582703" y="3245205"/>
            <a:ext cx="1205850" cy="1039525"/>
          </a:xfrm>
          <a:prstGeom prst="hexagon">
            <a:avLst/>
          </a:prstGeom>
          <a:solidFill>
            <a:srgbClr val="EBE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Hexagon 42"/>
          <p:cNvSpPr/>
          <p:nvPr/>
        </p:nvSpPr>
        <p:spPr>
          <a:xfrm rot="5400000">
            <a:off x="7279940" y="3234653"/>
            <a:ext cx="1205850" cy="1039525"/>
          </a:xfrm>
          <a:prstGeom prst="hexagon">
            <a:avLst/>
          </a:prstGeom>
          <a:solidFill>
            <a:srgbClr val="EBE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Hexagon 43"/>
          <p:cNvSpPr/>
          <p:nvPr/>
        </p:nvSpPr>
        <p:spPr>
          <a:xfrm rot="5400000">
            <a:off x="8937358" y="3218303"/>
            <a:ext cx="1205850" cy="1039525"/>
          </a:xfrm>
          <a:prstGeom prst="hexagon">
            <a:avLst/>
          </a:prstGeom>
          <a:solidFill>
            <a:srgbClr val="EBE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Hexagon 44"/>
          <p:cNvSpPr/>
          <p:nvPr/>
        </p:nvSpPr>
        <p:spPr>
          <a:xfrm rot="5400000">
            <a:off x="10703735" y="3245205"/>
            <a:ext cx="1205850" cy="1039525"/>
          </a:xfrm>
          <a:prstGeom prst="hexagon">
            <a:avLst/>
          </a:prstGeom>
          <a:solidFill>
            <a:srgbClr val="EBE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16" y="3162042"/>
            <a:ext cx="1501936" cy="72296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808" y="3041228"/>
            <a:ext cx="1436487" cy="7755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405" y="3133047"/>
            <a:ext cx="1373024" cy="540959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917" y="2920998"/>
            <a:ext cx="1276543" cy="943868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655" y="2907915"/>
            <a:ext cx="1230730" cy="94386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202" y="3031449"/>
            <a:ext cx="1364162" cy="827315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0579771" y="2973266"/>
            <a:ext cx="1453777" cy="94368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78059" y="2753692"/>
            <a:ext cx="1195548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7" name="Picture 46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92283" y="-28412"/>
            <a:ext cx="1762125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88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275"/>
            <a:ext cx="12192000" cy="68862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62821" y="459246"/>
            <a:ext cx="1947179" cy="528034"/>
          </a:xfrm>
          <a:prstGeom prst="rect">
            <a:avLst/>
          </a:prstGeom>
          <a:solidFill>
            <a:srgbClr val="715180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33159" y="540812"/>
            <a:ext cx="1787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Key Customers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83" y="4390962"/>
            <a:ext cx="3784207" cy="25426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428" y="-1429394"/>
            <a:ext cx="4254656" cy="28587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92283" y="-28412"/>
            <a:ext cx="1762125" cy="581025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590804" y="1344105"/>
            <a:ext cx="10993436" cy="5513895"/>
            <a:chOff x="590804" y="1344105"/>
            <a:chExt cx="10993436" cy="551389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804" y="1344105"/>
              <a:ext cx="10993436" cy="551389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38673" y="2932770"/>
              <a:ext cx="1594655" cy="68121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86001" y="5659213"/>
              <a:ext cx="1178807" cy="1198787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86001" y="3645754"/>
              <a:ext cx="1047512" cy="108413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460407" y="5774391"/>
              <a:ext cx="1952960" cy="1001359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54050" y="2976946"/>
              <a:ext cx="3529506" cy="62396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514" y="5023241"/>
              <a:ext cx="1162645" cy="61228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5709" y="5023241"/>
              <a:ext cx="2405952" cy="7014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103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198" y="3820208"/>
            <a:ext cx="3404260" cy="21018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9650" y="3013501"/>
            <a:ext cx="32133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26252F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Thank You</a:t>
            </a:r>
            <a:endParaRPr lang="en-US" sz="4800" b="1" dirty="0">
              <a:solidFill>
                <a:srgbClr val="26252F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70070" y="2414255"/>
            <a:ext cx="3432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smtClean="0">
                <a:solidFill>
                  <a:srgbClr val="26252F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www.dataman.in</a:t>
            </a:r>
          </a:p>
          <a:p>
            <a:pPr algn="ctr"/>
            <a:r>
              <a:rPr lang="en-US" sz="900" b="1" dirty="0" smtClean="0">
                <a:solidFill>
                  <a:srgbClr val="26252F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Office : Kanpur | Delhi | Mumbai | Chandigarh</a:t>
            </a:r>
            <a:endParaRPr lang="en-US" sz="3200" b="1" dirty="0">
              <a:solidFill>
                <a:srgbClr val="26252F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299" y="1195299"/>
            <a:ext cx="2503380" cy="121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9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378" y="-1"/>
            <a:ext cx="12192000" cy="6914591"/>
          </a:xfrm>
          <a:prstGeom prst="rect">
            <a:avLst/>
          </a:prstGeom>
          <a:effectLst/>
        </p:spPr>
      </p:pic>
      <p:sp>
        <p:nvSpPr>
          <p:cNvPr id="6" name="Rectangle 5"/>
          <p:cNvSpPr/>
          <p:nvPr/>
        </p:nvSpPr>
        <p:spPr>
          <a:xfrm>
            <a:off x="1862822" y="459246"/>
            <a:ext cx="1556388" cy="536118"/>
          </a:xfrm>
          <a:prstGeom prst="rect">
            <a:avLst/>
          </a:prstGeom>
          <a:solidFill>
            <a:srgbClr val="715180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77673" y="542639"/>
            <a:ext cx="1345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Modules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957" y="4350000"/>
            <a:ext cx="3784205" cy="254268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769029" y="6371954"/>
            <a:ext cx="4254656" cy="285878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158068" y="3699803"/>
            <a:ext cx="3033932" cy="3214788"/>
          </a:xfrm>
          <a:prstGeom prst="rect">
            <a:avLst/>
          </a:prstGeom>
          <a:solidFill>
            <a:srgbClr val="EBE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630" y="2199914"/>
            <a:ext cx="2190994" cy="4318328"/>
          </a:xfrm>
          <a:prstGeom prst="rect">
            <a:avLst/>
          </a:prstGeom>
          <a:effectLst>
            <a:outerShdw blurRad="101600" dist="76200" dir="8100000" algn="tr" rotWithShape="0">
              <a:prstClr val="black">
                <a:alpha val="59000"/>
              </a:prstClr>
            </a:outerShdw>
          </a:effectLst>
        </p:spPr>
      </p:pic>
      <p:sp>
        <p:nvSpPr>
          <p:cNvPr id="26" name="TextBox 25"/>
          <p:cNvSpPr txBox="1"/>
          <p:nvPr/>
        </p:nvSpPr>
        <p:spPr>
          <a:xfrm>
            <a:off x="5685552" y="5084368"/>
            <a:ext cx="1380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Antonio" panose="02000503000000000000" pitchFamily="2" charset="0"/>
                <a:ea typeface="Fira Sans" panose="020B0503050000020004" pitchFamily="34" charset="0"/>
              </a:rPr>
              <a:t>Aatithya</a:t>
            </a:r>
            <a:endParaRPr lang="en-US" sz="2800" b="1" dirty="0">
              <a:solidFill>
                <a:schemeClr val="bg1"/>
              </a:solidFill>
              <a:latin typeface="Antonio" panose="02000503000000000000" pitchFamily="2" charset="0"/>
              <a:ea typeface="Fira Sans" panose="020B05030500000200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991642" y="5558257"/>
            <a:ext cx="159657" cy="159657"/>
          </a:xfrm>
          <a:prstGeom prst="ellipse">
            <a:avLst/>
          </a:prstGeom>
          <a:solidFill>
            <a:srgbClr val="0090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7544939" y="5558257"/>
            <a:ext cx="159657" cy="159657"/>
          </a:xfrm>
          <a:prstGeom prst="ellipse">
            <a:avLst/>
          </a:prstGeom>
          <a:solidFill>
            <a:srgbClr val="0090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4991642" y="4632863"/>
            <a:ext cx="159657" cy="159657"/>
          </a:xfrm>
          <a:prstGeom prst="ellipse">
            <a:avLst/>
          </a:prstGeom>
          <a:solidFill>
            <a:srgbClr val="0090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7544939" y="4632863"/>
            <a:ext cx="159657" cy="159657"/>
          </a:xfrm>
          <a:prstGeom prst="ellipse">
            <a:avLst/>
          </a:prstGeom>
          <a:solidFill>
            <a:srgbClr val="0090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5002939" y="3712614"/>
            <a:ext cx="159657" cy="159657"/>
          </a:xfrm>
          <a:prstGeom prst="ellipse">
            <a:avLst/>
          </a:prstGeom>
          <a:solidFill>
            <a:srgbClr val="0090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7556236" y="3712614"/>
            <a:ext cx="159657" cy="159657"/>
          </a:xfrm>
          <a:prstGeom prst="ellipse">
            <a:avLst/>
          </a:prstGeom>
          <a:solidFill>
            <a:srgbClr val="0090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5002939" y="2786171"/>
            <a:ext cx="159657" cy="159657"/>
          </a:xfrm>
          <a:prstGeom prst="ellipse">
            <a:avLst/>
          </a:prstGeom>
          <a:solidFill>
            <a:srgbClr val="0090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7556236" y="2786171"/>
            <a:ext cx="159657" cy="159657"/>
          </a:xfrm>
          <a:prstGeom prst="ellipse">
            <a:avLst/>
          </a:prstGeom>
          <a:solidFill>
            <a:srgbClr val="0090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5508735" y="2054181"/>
            <a:ext cx="159657" cy="159657"/>
          </a:xfrm>
          <a:prstGeom prst="ellipse">
            <a:avLst/>
          </a:prstGeom>
          <a:solidFill>
            <a:srgbClr val="0090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7057429" y="2054181"/>
            <a:ext cx="159657" cy="159657"/>
          </a:xfrm>
          <a:prstGeom prst="ellipse">
            <a:avLst/>
          </a:prstGeom>
          <a:solidFill>
            <a:srgbClr val="0090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6287296" y="1528286"/>
            <a:ext cx="159657" cy="159657"/>
          </a:xfrm>
          <a:prstGeom prst="ellipse">
            <a:avLst/>
          </a:prstGeom>
          <a:solidFill>
            <a:srgbClr val="E1324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Flowchart: Alternate Process 48"/>
          <p:cNvSpPr/>
          <p:nvPr/>
        </p:nvSpPr>
        <p:spPr>
          <a:xfrm>
            <a:off x="7915727" y="2642138"/>
            <a:ext cx="1941264" cy="475933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310" y="2651134"/>
            <a:ext cx="332453" cy="332453"/>
          </a:xfrm>
          <a:prstGeom prst="rect">
            <a:avLst/>
          </a:prstGeom>
          <a:effectLst/>
        </p:spPr>
      </p:pic>
      <p:sp>
        <p:nvSpPr>
          <p:cNvPr id="51" name="Flowchart: Alternate Process 50"/>
          <p:cNvSpPr/>
          <p:nvPr/>
        </p:nvSpPr>
        <p:spPr>
          <a:xfrm>
            <a:off x="8465347" y="2636425"/>
            <a:ext cx="1431320" cy="481646"/>
          </a:xfrm>
          <a:prstGeom prst="flowChartAlternateProcess">
            <a:avLst/>
          </a:prstGeom>
          <a:solidFill>
            <a:srgbClr val="0090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Flowchart: Alternate Process 51"/>
          <p:cNvSpPr/>
          <p:nvPr/>
        </p:nvSpPr>
        <p:spPr>
          <a:xfrm>
            <a:off x="7912229" y="3555826"/>
            <a:ext cx="1941264" cy="475933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812" y="3564822"/>
            <a:ext cx="332453" cy="332453"/>
          </a:xfrm>
          <a:prstGeom prst="rect">
            <a:avLst/>
          </a:prstGeom>
          <a:effectLst/>
        </p:spPr>
      </p:pic>
      <p:sp>
        <p:nvSpPr>
          <p:cNvPr id="54" name="Flowchart: Alternate Process 53"/>
          <p:cNvSpPr/>
          <p:nvPr/>
        </p:nvSpPr>
        <p:spPr>
          <a:xfrm>
            <a:off x="8461848" y="3542378"/>
            <a:ext cx="1860250" cy="493193"/>
          </a:xfrm>
          <a:prstGeom prst="flowChartAlternateProcess">
            <a:avLst/>
          </a:prstGeom>
          <a:solidFill>
            <a:srgbClr val="0090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625475" y="2749819"/>
            <a:ext cx="12711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Point Of Sales</a:t>
            </a:r>
          </a:p>
        </p:txBody>
      </p:sp>
      <p:sp>
        <p:nvSpPr>
          <p:cNvPr id="56" name="Flowchart: Alternate Process 55"/>
          <p:cNvSpPr/>
          <p:nvPr/>
        </p:nvSpPr>
        <p:spPr>
          <a:xfrm>
            <a:off x="7907226" y="4473743"/>
            <a:ext cx="1941264" cy="475933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809" y="4482739"/>
            <a:ext cx="332453" cy="332453"/>
          </a:xfrm>
          <a:prstGeom prst="rect">
            <a:avLst/>
          </a:prstGeom>
          <a:effectLst/>
        </p:spPr>
      </p:pic>
      <p:sp>
        <p:nvSpPr>
          <p:cNvPr id="58" name="Flowchart: Alternate Process 57"/>
          <p:cNvSpPr/>
          <p:nvPr/>
        </p:nvSpPr>
        <p:spPr>
          <a:xfrm>
            <a:off x="8456845" y="4469931"/>
            <a:ext cx="1735231" cy="483557"/>
          </a:xfrm>
          <a:prstGeom prst="flowChartAlternateProcess">
            <a:avLst/>
          </a:prstGeom>
          <a:solidFill>
            <a:srgbClr val="0090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8484980" y="4562979"/>
            <a:ext cx="17070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Banquet </a:t>
            </a:r>
            <a:r>
              <a:rPr lang="en-US" sz="1100" b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Management</a:t>
            </a:r>
          </a:p>
        </p:txBody>
      </p:sp>
      <p:sp>
        <p:nvSpPr>
          <p:cNvPr id="60" name="Flowchart: Alternate Process 59"/>
          <p:cNvSpPr/>
          <p:nvPr/>
        </p:nvSpPr>
        <p:spPr>
          <a:xfrm>
            <a:off x="7907226" y="5411764"/>
            <a:ext cx="1941264" cy="475933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809" y="5420760"/>
            <a:ext cx="332453" cy="332453"/>
          </a:xfrm>
          <a:prstGeom prst="rect">
            <a:avLst/>
          </a:prstGeom>
          <a:effectLst/>
        </p:spPr>
      </p:pic>
      <p:sp>
        <p:nvSpPr>
          <p:cNvPr id="62" name="Flowchart: Alternate Process 61"/>
          <p:cNvSpPr/>
          <p:nvPr/>
        </p:nvSpPr>
        <p:spPr>
          <a:xfrm>
            <a:off x="8456845" y="5411764"/>
            <a:ext cx="1495381" cy="479745"/>
          </a:xfrm>
          <a:prstGeom prst="flowChartAlternateProcess">
            <a:avLst/>
          </a:prstGeom>
          <a:solidFill>
            <a:srgbClr val="0090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8568939" y="5528709"/>
            <a:ext cx="12711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House Keeping</a:t>
            </a:r>
          </a:p>
        </p:txBody>
      </p:sp>
      <p:sp>
        <p:nvSpPr>
          <p:cNvPr id="64" name="Flowchart: Alternate Process 63"/>
          <p:cNvSpPr/>
          <p:nvPr/>
        </p:nvSpPr>
        <p:spPr>
          <a:xfrm>
            <a:off x="7327731" y="1794941"/>
            <a:ext cx="1941264" cy="475933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314" y="1831460"/>
            <a:ext cx="332453" cy="332453"/>
          </a:xfrm>
          <a:prstGeom prst="rect">
            <a:avLst/>
          </a:prstGeom>
          <a:effectLst/>
        </p:spPr>
      </p:pic>
      <p:sp>
        <p:nvSpPr>
          <p:cNvPr id="66" name="Flowchart: Alternate Process 65"/>
          <p:cNvSpPr/>
          <p:nvPr/>
        </p:nvSpPr>
        <p:spPr>
          <a:xfrm>
            <a:off x="7877350" y="1791133"/>
            <a:ext cx="1391645" cy="482285"/>
          </a:xfrm>
          <a:prstGeom prst="flowChartAlternateProcess">
            <a:avLst/>
          </a:prstGeom>
          <a:solidFill>
            <a:srgbClr val="0090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544748" y="3657482"/>
            <a:ext cx="19139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Material Management</a:t>
            </a:r>
            <a:endParaRPr lang="en-US" sz="1100" b="1" dirty="0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68" name="Flowchart: Alternate Process 67"/>
          <p:cNvSpPr/>
          <p:nvPr/>
        </p:nvSpPr>
        <p:spPr>
          <a:xfrm>
            <a:off x="3456489" y="1777282"/>
            <a:ext cx="1941264" cy="475933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Flowchart: Alternate Process 69"/>
          <p:cNvSpPr/>
          <p:nvPr/>
        </p:nvSpPr>
        <p:spPr>
          <a:xfrm>
            <a:off x="3454112" y="1777125"/>
            <a:ext cx="1391644" cy="485712"/>
          </a:xfrm>
          <a:prstGeom prst="flowChartAlternateProcess">
            <a:avLst/>
          </a:prstGeom>
          <a:solidFill>
            <a:srgbClr val="0090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560" y="1811713"/>
            <a:ext cx="332453" cy="332453"/>
          </a:xfrm>
          <a:prstGeom prst="rect">
            <a:avLst/>
          </a:prstGeom>
          <a:effectLst/>
        </p:spPr>
      </p:pic>
      <p:sp>
        <p:nvSpPr>
          <p:cNvPr id="73" name="Flowchart: Alternate Process 72"/>
          <p:cNvSpPr/>
          <p:nvPr/>
        </p:nvSpPr>
        <p:spPr>
          <a:xfrm>
            <a:off x="2869498" y="2642027"/>
            <a:ext cx="1941264" cy="475933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Flowchart: Alternate Process 73"/>
          <p:cNvSpPr/>
          <p:nvPr/>
        </p:nvSpPr>
        <p:spPr>
          <a:xfrm>
            <a:off x="2867121" y="2641870"/>
            <a:ext cx="1391644" cy="485712"/>
          </a:xfrm>
          <a:prstGeom prst="flowChartAlternateProcess">
            <a:avLst/>
          </a:prstGeom>
          <a:solidFill>
            <a:srgbClr val="0090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569" y="2676458"/>
            <a:ext cx="332453" cy="332453"/>
          </a:xfrm>
          <a:prstGeom prst="rect">
            <a:avLst/>
          </a:prstGeom>
          <a:effectLst/>
        </p:spPr>
      </p:pic>
      <p:sp>
        <p:nvSpPr>
          <p:cNvPr id="77" name="Flowchart: Alternate Process 76"/>
          <p:cNvSpPr/>
          <p:nvPr/>
        </p:nvSpPr>
        <p:spPr>
          <a:xfrm>
            <a:off x="2869498" y="3553947"/>
            <a:ext cx="1941264" cy="475933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Flowchart: Alternate Process 77"/>
          <p:cNvSpPr/>
          <p:nvPr/>
        </p:nvSpPr>
        <p:spPr>
          <a:xfrm>
            <a:off x="2867121" y="3553790"/>
            <a:ext cx="1391644" cy="485712"/>
          </a:xfrm>
          <a:prstGeom prst="flowChartAlternateProcess">
            <a:avLst/>
          </a:prstGeom>
          <a:solidFill>
            <a:srgbClr val="0090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569" y="3588378"/>
            <a:ext cx="332453" cy="332453"/>
          </a:xfrm>
          <a:prstGeom prst="rect">
            <a:avLst/>
          </a:prstGeom>
          <a:effectLst/>
        </p:spPr>
      </p:pic>
      <p:sp>
        <p:nvSpPr>
          <p:cNvPr id="81" name="Flowchart: Alternate Process 80"/>
          <p:cNvSpPr/>
          <p:nvPr/>
        </p:nvSpPr>
        <p:spPr>
          <a:xfrm>
            <a:off x="2863695" y="4484044"/>
            <a:ext cx="1941264" cy="475933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Flowchart: Alternate Process 81"/>
          <p:cNvSpPr/>
          <p:nvPr/>
        </p:nvSpPr>
        <p:spPr>
          <a:xfrm>
            <a:off x="2861318" y="4483887"/>
            <a:ext cx="1391644" cy="485712"/>
          </a:xfrm>
          <a:prstGeom prst="flowChartAlternateProcess">
            <a:avLst/>
          </a:prstGeom>
          <a:solidFill>
            <a:srgbClr val="0090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766" y="4518475"/>
            <a:ext cx="332453" cy="332453"/>
          </a:xfrm>
          <a:prstGeom prst="rect">
            <a:avLst/>
          </a:prstGeom>
          <a:effectLst/>
        </p:spPr>
      </p:pic>
      <p:sp>
        <p:nvSpPr>
          <p:cNvPr id="85" name="Flowchart: Alternate Process 84"/>
          <p:cNvSpPr/>
          <p:nvPr/>
        </p:nvSpPr>
        <p:spPr>
          <a:xfrm>
            <a:off x="2863695" y="5416815"/>
            <a:ext cx="1941264" cy="475933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Flowchart: Alternate Process 85"/>
          <p:cNvSpPr/>
          <p:nvPr/>
        </p:nvSpPr>
        <p:spPr>
          <a:xfrm>
            <a:off x="2861318" y="5416658"/>
            <a:ext cx="1391644" cy="485712"/>
          </a:xfrm>
          <a:prstGeom prst="flowChartAlternateProcess">
            <a:avLst/>
          </a:prstGeom>
          <a:solidFill>
            <a:srgbClr val="0090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2810719" y="5491603"/>
            <a:ext cx="11804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Interfaces</a:t>
            </a:r>
            <a:endParaRPr lang="en-US" sz="1100" b="1" dirty="0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766" y="5451246"/>
            <a:ext cx="332453" cy="332453"/>
          </a:xfrm>
          <a:prstGeom prst="rect">
            <a:avLst/>
          </a:prstGeom>
          <a:effectLst/>
        </p:spPr>
      </p:pic>
      <p:sp>
        <p:nvSpPr>
          <p:cNvPr id="89" name="Flowchart: Alternate Process 88"/>
          <p:cNvSpPr/>
          <p:nvPr/>
        </p:nvSpPr>
        <p:spPr>
          <a:xfrm>
            <a:off x="5386467" y="956071"/>
            <a:ext cx="1941264" cy="475933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5661276" y="953315"/>
            <a:ext cx="1391644" cy="485712"/>
          </a:xfrm>
          <a:prstGeom prst="rect">
            <a:avLst/>
          </a:prstGeom>
          <a:solidFill>
            <a:srgbClr val="E1324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" name="Picture 9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897" y="565507"/>
            <a:ext cx="332453" cy="33245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92283" y="-28412"/>
            <a:ext cx="1762125" cy="581025"/>
          </a:xfrm>
          <a:prstGeom prst="rect">
            <a:avLst/>
          </a:prstGeom>
        </p:spPr>
      </p:pic>
      <p:sp>
        <p:nvSpPr>
          <p:cNvPr id="93" name="TextBox 92"/>
          <p:cNvSpPr txBox="1"/>
          <p:nvPr/>
        </p:nvSpPr>
        <p:spPr>
          <a:xfrm>
            <a:off x="8094657" y="1894221"/>
            <a:ext cx="1387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Front Office </a:t>
            </a:r>
            <a:endParaRPr lang="en-US" sz="1100" b="1" dirty="0" smtClean="0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544044" y="1050124"/>
            <a:ext cx="15002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Reservations</a:t>
            </a:r>
            <a:endParaRPr lang="en-US" sz="1100" b="1" dirty="0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2650323" y="4583991"/>
            <a:ext cx="16084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Club Management</a:t>
            </a:r>
            <a:endParaRPr lang="en-US" sz="1100" b="1" dirty="0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2796978" y="3600094"/>
            <a:ext cx="13754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Sweet Shops</a:t>
            </a:r>
          </a:p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 &amp; Bakery</a:t>
            </a:r>
            <a:endParaRPr lang="en-US" sz="1100" b="1" dirty="0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3419209" y="1888674"/>
            <a:ext cx="19139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Financial Accounts</a:t>
            </a:r>
            <a:endParaRPr lang="en-US" sz="1100" b="1" dirty="0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3132740" y="2756784"/>
            <a:ext cx="12221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M . I . S</a:t>
            </a:r>
            <a:endParaRPr lang="en-US" sz="1100" b="1" dirty="0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30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862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83" y="4390962"/>
            <a:ext cx="3784207" cy="254268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862821" y="459246"/>
            <a:ext cx="1991629" cy="536118"/>
          </a:xfrm>
          <a:prstGeom prst="rect">
            <a:avLst/>
          </a:prstGeom>
          <a:solidFill>
            <a:srgbClr val="715180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933159" y="540812"/>
            <a:ext cx="2001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Add on Modules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46974" y="368418"/>
            <a:ext cx="6541542" cy="65415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47094" y="2019825"/>
            <a:ext cx="2188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9094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Integration with ARS, </a:t>
            </a:r>
            <a:r>
              <a:rPr lang="en-US" sz="1200" b="1" dirty="0" smtClean="0">
                <a:solidFill>
                  <a:srgbClr val="009094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Door Lock</a:t>
            </a:r>
            <a:r>
              <a:rPr lang="en-US" sz="1200" b="1" dirty="0">
                <a:solidFill>
                  <a:srgbClr val="009094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, Bar Code, </a:t>
            </a:r>
            <a:r>
              <a:rPr lang="en-US" sz="1200" b="1" dirty="0" err="1" smtClean="0">
                <a:solidFill>
                  <a:srgbClr val="009094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EPabx</a:t>
            </a:r>
            <a:r>
              <a:rPr lang="en-US" sz="1200" b="1" dirty="0" smtClean="0">
                <a:solidFill>
                  <a:srgbClr val="009094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, Channel Manager</a:t>
            </a:r>
            <a:endParaRPr lang="en-US" sz="1200" b="1" dirty="0">
              <a:solidFill>
                <a:srgbClr val="009094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18630" y="3487384"/>
            <a:ext cx="2454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Integration with Weighing Scale, Programmable Key Board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40998" y="5592377"/>
            <a:ext cx="1445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8333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Mobile </a:t>
            </a:r>
            <a:r>
              <a:rPr lang="en-US" sz="1400" b="1" dirty="0">
                <a:solidFill>
                  <a:srgbClr val="FF8333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Apps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69065" y="2916771"/>
            <a:ext cx="14177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8333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MIS on </a:t>
            </a:r>
            <a:r>
              <a:rPr lang="en-US" sz="1400" b="1" dirty="0" smtClean="0">
                <a:solidFill>
                  <a:srgbClr val="FF8333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Mobile</a:t>
            </a:r>
            <a:endParaRPr lang="en-US" sz="1400" b="1" dirty="0">
              <a:solidFill>
                <a:srgbClr val="FF8333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69065" y="4308435"/>
            <a:ext cx="21036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2F60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Loyalty Management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69064" y="1490003"/>
            <a:ext cx="1619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SMS Integration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08117" y="4899812"/>
            <a:ext cx="2275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rgbClr val="009094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Integration with Tally Accounting Software</a:t>
            </a:r>
          </a:p>
        </p:txBody>
      </p:sp>
      <p:sp>
        <p:nvSpPr>
          <p:cNvPr id="3" name="Rectangle 2"/>
          <p:cNvSpPr/>
          <p:nvPr/>
        </p:nvSpPr>
        <p:spPr>
          <a:xfrm>
            <a:off x="6017615" y="1436142"/>
            <a:ext cx="4267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01</a:t>
            </a:r>
            <a:endParaRPr lang="en-US" b="1" dirty="0">
              <a:solidFill>
                <a:schemeClr val="bg1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17615" y="2870604"/>
            <a:ext cx="439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03</a:t>
            </a:r>
            <a:endParaRPr lang="en-US" b="1" dirty="0">
              <a:solidFill>
                <a:schemeClr val="bg1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17615" y="4262268"/>
            <a:ext cx="442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05</a:t>
            </a:r>
            <a:endParaRPr lang="en-US" b="1" dirty="0">
              <a:solidFill>
                <a:schemeClr val="bg1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17615" y="5653932"/>
            <a:ext cx="4267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07</a:t>
            </a:r>
            <a:endParaRPr lang="en-US" b="1" dirty="0">
              <a:solidFill>
                <a:schemeClr val="bg1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177728" y="2135241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02</a:t>
            </a:r>
            <a:endParaRPr lang="en-US" b="1" dirty="0">
              <a:solidFill>
                <a:schemeClr val="bg1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177728" y="3569703"/>
            <a:ext cx="449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04</a:t>
            </a:r>
            <a:endParaRPr lang="en-US" b="1" dirty="0">
              <a:solidFill>
                <a:schemeClr val="bg1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177728" y="4961367"/>
            <a:ext cx="449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06</a:t>
            </a:r>
            <a:endParaRPr lang="en-US" b="1" dirty="0">
              <a:solidFill>
                <a:schemeClr val="bg1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92283" y="-28412"/>
            <a:ext cx="1762125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39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862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62821" y="459245"/>
            <a:ext cx="2976465" cy="545643"/>
          </a:xfrm>
          <a:prstGeom prst="rect">
            <a:avLst/>
          </a:prstGeom>
          <a:solidFill>
            <a:srgbClr val="715180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33159" y="540812"/>
            <a:ext cx="29061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Front Office Management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83" y="4390962"/>
            <a:ext cx="3784207" cy="254268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158068" y="3699803"/>
            <a:ext cx="3033932" cy="3214788"/>
          </a:xfrm>
          <a:prstGeom prst="rect">
            <a:avLst/>
          </a:prstGeom>
          <a:solidFill>
            <a:srgbClr val="EBE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951" y="2810106"/>
            <a:ext cx="3813661" cy="3813661"/>
          </a:xfrm>
          <a:prstGeom prst="rect">
            <a:avLst/>
          </a:prstGeom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313612" y="2335238"/>
            <a:ext cx="4004687" cy="4206240"/>
          </a:xfrm>
          <a:prstGeom prst="rect">
            <a:avLst/>
          </a:prstGeom>
          <a:solidFill>
            <a:srgbClr val="0B758D"/>
          </a:solidFill>
          <a:ln>
            <a:noFill/>
          </a:ln>
          <a:effectLst>
            <a:outerShdw blurRad="139700" dist="88900" dir="8100000" algn="tr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6791" y="2466946"/>
            <a:ext cx="3917100" cy="5193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Integration with Online </a:t>
            </a: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Reservation</a:t>
            </a:r>
            <a:endParaRPr lang="en-US" sz="1300" b="1" i="1" dirty="0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Room Availability Chart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Reservation Dashboard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Guest History Tracking</a:t>
            </a:r>
            <a:endParaRPr lang="en-US" sz="1300" b="1" i="1" dirty="0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Tentative / Confirm/ Waiting Reservations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Payment Receipts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Mail Confirmation / Cancellation Letter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Plan / Package Bookings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Group Reservations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Travel Agent Bookings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7-730 days Forecast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Guest Pickup details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US" sz="1300" b="1" i="1" dirty="0" smtClean="0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US" sz="1300" b="1" i="1" dirty="0" smtClean="0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US" sz="1300" b="1" i="1" dirty="0" smtClean="0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US" sz="1300" b="1" i="1" dirty="0" smtClean="0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US" sz="1300" b="1" i="1" dirty="0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99839" y="1350498"/>
            <a:ext cx="4001508" cy="5564093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39700" dist="88900" dir="8100000" algn="tr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99839" y="1464134"/>
            <a:ext cx="3917100" cy="8794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Comprehensive Front Office Dashboard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Display Room Rack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Guest Walk in/Check In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Capture Guest  Photo / ID Details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Group Check In / Check out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Expected Arrivals / Departures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Display Room Rack with Guest Details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Room Change / Room Merge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Paid Out Entry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Check in / Check Out Registers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Provisional / Final Checkout Bills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Cashier Settlement Reports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Occupancy Analysis/ Rev PAR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Robust Night Audit System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Statutory Compliances-Form c, Tourism Department  Forms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Company/Travel Agent/Business Source Analysis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US" sz="1300" b="1" i="1" dirty="0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US" sz="1300" b="1" i="1" dirty="0" smtClean="0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US" sz="1300" b="1" i="1" dirty="0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US" sz="1300" b="1" i="1" dirty="0" smtClean="0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US" sz="1300" b="1" i="1" dirty="0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Powerful </a:t>
            </a:r>
            <a:r>
              <a:rPr lang="en-US" sz="1300" b="1" i="1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&amp; Robust Night Audit System.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Rev-Par Analysis.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Maintain Travel Agent Account.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Meeting statutory compliances such as Form C, Form 1,Form 2,Form 5 (tourism) and Form 3 (Luxury Tax).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92283" y="-28412"/>
            <a:ext cx="1762125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14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862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62821" y="459245"/>
            <a:ext cx="1724441" cy="545643"/>
          </a:xfrm>
          <a:prstGeom prst="rect">
            <a:avLst/>
          </a:prstGeom>
          <a:solidFill>
            <a:srgbClr val="715180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33159" y="540812"/>
            <a:ext cx="290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Point Of Sale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83" y="4390962"/>
            <a:ext cx="3784207" cy="254268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158068" y="3699803"/>
            <a:ext cx="3033932" cy="3214788"/>
          </a:xfrm>
          <a:prstGeom prst="rect">
            <a:avLst/>
          </a:prstGeom>
          <a:solidFill>
            <a:srgbClr val="EBE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009" y="1172971"/>
            <a:ext cx="3217991" cy="3217991"/>
          </a:xfrm>
          <a:prstGeom prst="rect">
            <a:avLst/>
          </a:prstGeom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581526" y="2045970"/>
            <a:ext cx="4390976" cy="4542856"/>
          </a:xfrm>
          <a:prstGeom prst="rect">
            <a:avLst/>
          </a:prstGeom>
          <a:solidFill>
            <a:srgbClr val="0B758D"/>
          </a:solidFill>
          <a:ln>
            <a:noFill/>
          </a:ln>
          <a:effectLst>
            <a:outerShdw blurRad="139700" dist="88900" dir="8100000" algn="tr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4704" y="2175972"/>
            <a:ext cx="4387797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Outlet define </a:t>
            </a:r>
            <a:r>
              <a:rPr lang="en-US" sz="11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(Room Service/ Restaurant/ Bar</a:t>
            </a:r>
            <a:r>
              <a:rPr lang="en-US" sz="1100" b="1" i="1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/</a:t>
            </a:r>
            <a:r>
              <a:rPr lang="en-US" sz="11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…)</a:t>
            </a:r>
            <a:endParaRPr lang="en-US" sz="1300" b="1" i="1" dirty="0" smtClean="0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Menu Item &amp; Consumption Tracking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User Defined Table Structure Layout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K.O.T. / Sale Bill Generation</a:t>
            </a:r>
            <a:endParaRPr lang="en-US" sz="1300" b="1" i="1" dirty="0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Dine in /Take away / Home Delivery Orders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Centralized KOT option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Delivery Tracking Dashboard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Happy Hours / Schemes &amp; Combos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Multiple Mode Payment Settlement  </a:t>
            </a:r>
            <a:r>
              <a:rPr lang="en-US" sz="11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(Cash/Credit/Card/Bill to Company/….)</a:t>
            </a:r>
            <a:endParaRPr lang="en-US" sz="1300" b="1" i="1" dirty="0" smtClean="0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Outlet /Table / Steward / Session Wise Sales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Item wise sales, </a:t>
            </a:r>
            <a:r>
              <a:rPr lang="en-US" sz="1300" b="1" i="1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C</a:t>
            </a: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over Analysis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Void Bills Report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Cashier </a:t>
            </a:r>
            <a:r>
              <a:rPr lang="en-US" sz="1300" b="1" i="1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wise Collection &amp; Settlement</a:t>
            </a: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.</a:t>
            </a:r>
            <a:endParaRPr lang="en-US" sz="1300" b="1" i="1" dirty="0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64531" y="3794760"/>
            <a:ext cx="4001508" cy="2804377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39700" dist="88900" dir="8100000" algn="tr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42268" y="3640392"/>
            <a:ext cx="3917100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US" sz="1300" b="1" i="1" dirty="0" smtClean="0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Consumption Variance Analysis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GST Accounting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CRM –Customer Feedback Tracking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Food &amp; Beverage Costing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Integrated </a:t>
            </a:r>
            <a:r>
              <a:rPr lang="en-US" sz="1300" b="1" i="1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with Touch Screen, </a:t>
            </a: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TAB for </a:t>
            </a:r>
            <a:r>
              <a:rPr lang="en-US" sz="1300" b="1" i="1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O</a:t>
            </a: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rder Booking and Billing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Smart Card Interface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Loyalty Accounting</a:t>
            </a:r>
            <a:endParaRPr lang="en-US" sz="1300" b="1" i="1" dirty="0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92283" y="-28412"/>
            <a:ext cx="1762125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32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862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62821" y="459245"/>
            <a:ext cx="2798389" cy="545643"/>
          </a:xfrm>
          <a:prstGeom prst="rect">
            <a:avLst/>
          </a:prstGeom>
          <a:solidFill>
            <a:srgbClr val="715180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33159" y="540812"/>
            <a:ext cx="2728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Material Management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83" y="4390962"/>
            <a:ext cx="3784207" cy="254268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03494" y="2093194"/>
            <a:ext cx="4004687" cy="4145411"/>
          </a:xfrm>
          <a:prstGeom prst="rect">
            <a:avLst/>
          </a:prstGeom>
          <a:solidFill>
            <a:srgbClr val="0B758D"/>
          </a:solidFill>
          <a:ln>
            <a:noFill/>
          </a:ln>
          <a:effectLst>
            <a:outerShdw blurRad="139700" dist="88900" dir="8100000" algn="tr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0109" y="2420738"/>
            <a:ext cx="3951101" cy="3993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Indent Generation &amp; Approval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Quotation Tracking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Purchase Order by Purchase Department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Material Receipts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Purchase / Purchase Returns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Material Issue to Sub Stores/Kitchen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Stock Transfer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Item Group wise/ Item Wise Stock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Stock above/below Min/Max/Reorder Levels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Stock Valuation on Standard Methods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Kitchen Closing Stock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Daily Stock Variance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US" sz="1300" b="1" i="1" dirty="0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67825" y="3358841"/>
            <a:ext cx="4001508" cy="3216348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39700" dist="88900" dir="8100000" algn="tr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67825" y="3496194"/>
            <a:ext cx="3917100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Kitchen Stock Report Issue/Receipt Basis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Excess Consumption Report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ABC Analysis Report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Non Moving Items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FB Cost Statement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Stock Ledger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Supplier Outstanding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Stock Report (Raw/Semi Finished/ Finished Items)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US" sz="1300" b="1" i="1" dirty="0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92283" y="-28412"/>
            <a:ext cx="1762125" cy="58102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9158068" y="3699803"/>
            <a:ext cx="3033932" cy="3214788"/>
          </a:xfrm>
          <a:prstGeom prst="rect">
            <a:avLst/>
          </a:prstGeom>
          <a:solidFill>
            <a:srgbClr val="EBE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832" y="1617773"/>
            <a:ext cx="3801670" cy="3162989"/>
          </a:xfrm>
          <a:prstGeom prst="rect">
            <a:avLst/>
          </a:prstGeom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09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862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62821" y="459245"/>
            <a:ext cx="3103074" cy="545643"/>
          </a:xfrm>
          <a:prstGeom prst="rect">
            <a:avLst/>
          </a:prstGeom>
          <a:solidFill>
            <a:srgbClr val="715180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33159" y="540812"/>
            <a:ext cx="3032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Banquet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Management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" y="4214173"/>
            <a:ext cx="3976815" cy="26721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158068" y="3699803"/>
            <a:ext cx="3033932" cy="3214788"/>
          </a:xfrm>
          <a:prstGeom prst="rect">
            <a:avLst/>
          </a:prstGeom>
          <a:solidFill>
            <a:srgbClr val="EBE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52758" y="1732378"/>
            <a:ext cx="4315670" cy="4654743"/>
          </a:xfrm>
          <a:prstGeom prst="rect">
            <a:avLst/>
          </a:prstGeom>
          <a:solidFill>
            <a:srgbClr val="0B758D"/>
          </a:solidFill>
          <a:ln>
            <a:noFill/>
          </a:ln>
          <a:effectLst>
            <a:outerShdw blurRad="139700" dist="88900" dir="8100000" algn="tr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69627" y="1865300"/>
            <a:ext cx="4198801" cy="459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Venue Availability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Multiple Catalogue </a:t>
            </a:r>
            <a:r>
              <a:rPr lang="en-US" sz="1300" b="1" i="1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&amp; Menu </a:t>
            </a: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Preparation </a:t>
            </a:r>
            <a:endParaRPr lang="en-US" sz="1300" b="1" i="1" dirty="0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Booking </a:t>
            </a:r>
            <a:r>
              <a:rPr lang="en-US" sz="1300" b="1" i="1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E</a:t>
            </a: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nquiry &amp; Follow-ups</a:t>
            </a:r>
            <a:endParaRPr lang="en-US" sz="1300" b="1" i="1" dirty="0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Indoor / Outdoor Catering Bookings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Function Prospectus</a:t>
            </a:r>
            <a:endParaRPr lang="en-US" sz="1300" b="1" i="1" dirty="0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Chef Pre-Costing</a:t>
            </a:r>
            <a:endParaRPr lang="en-US" sz="1300" b="1" i="1" dirty="0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Indent to Stores Department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Banquet Billing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A-la-Carte Sales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Party wise Outstanding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Item Wise Sales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Date wise Booking Chart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Tax Reports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Guest Feedback &amp; Observation Report</a:t>
            </a:r>
            <a:endParaRPr lang="en-US" sz="1300" b="1" i="1" dirty="0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US" sz="1300" b="1" i="1" dirty="0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642195" y="2023110"/>
            <a:ext cx="3410595" cy="4364012"/>
            <a:chOff x="8594693" y="1605673"/>
            <a:chExt cx="3458098" cy="478144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4693" y="1605673"/>
              <a:ext cx="3367061" cy="2832685"/>
            </a:xfrm>
            <a:prstGeom prst="rect">
              <a:avLst/>
            </a:prstGeom>
            <a:effectLst>
              <a:outerShdw blurRad="101600" dist="762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75034" y="4192173"/>
              <a:ext cx="1377757" cy="2194949"/>
            </a:xfrm>
            <a:prstGeom prst="rect">
              <a:avLst/>
            </a:prstGeom>
            <a:effectLst>
              <a:outerShdw blurRad="101600" dist="762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8068" y="3891741"/>
              <a:ext cx="1286720" cy="2189143"/>
            </a:xfrm>
            <a:prstGeom prst="rect">
              <a:avLst/>
            </a:prstGeom>
            <a:effectLst>
              <a:outerShdw blurRad="101600" dist="76200" dir="8100000" algn="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92283" y="-28412"/>
            <a:ext cx="1762125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29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862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62821" y="459245"/>
            <a:ext cx="1892103" cy="545643"/>
          </a:xfrm>
          <a:prstGeom prst="rect">
            <a:avLst/>
          </a:prstGeom>
          <a:solidFill>
            <a:srgbClr val="715180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33159" y="540812"/>
            <a:ext cx="1851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House Keeping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83" y="4390962"/>
            <a:ext cx="3784207" cy="254268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158068" y="3699803"/>
            <a:ext cx="3033932" cy="3214788"/>
          </a:xfrm>
          <a:prstGeom prst="rect">
            <a:avLst/>
          </a:prstGeom>
          <a:solidFill>
            <a:srgbClr val="EBE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659" y="3319678"/>
            <a:ext cx="3884341" cy="3221800"/>
          </a:xfrm>
          <a:prstGeom prst="rect">
            <a:avLst/>
          </a:prstGeom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/>
          <p:cNvSpPr/>
          <p:nvPr/>
        </p:nvSpPr>
        <p:spPr>
          <a:xfrm>
            <a:off x="2174487" y="2040673"/>
            <a:ext cx="4404734" cy="3980986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39700" dist="88900" dir="8100000" algn="tr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57154" y="2135416"/>
            <a:ext cx="4098063" cy="3993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Housekeeping Room Display Screen</a:t>
            </a:r>
          </a:p>
          <a:p>
            <a:pPr>
              <a:lnSpc>
                <a:spcPct val="150000"/>
              </a:lnSpc>
            </a:pPr>
            <a:r>
              <a:rPr lang="en-US" sz="11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            (Clean/Dirty/Out of Order/Checkout Clearance)</a:t>
            </a: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Item Issue /Receipt from Room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Lost </a:t>
            </a:r>
            <a:r>
              <a:rPr lang="en-US" sz="1300" b="1" i="1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&amp; Found and Claim Management.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Room Block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Complaint &amp; Clearance Management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Item Issue / Receipt from Supplier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Supplier wise Stock Report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Item Wise Stock Report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Guest Laundry Billing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Service Bill Entry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Room </a:t>
            </a:r>
            <a:r>
              <a:rPr lang="en-US" sz="1300" b="1" i="1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Status </a:t>
            </a: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Report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US" sz="1300" b="1" i="1" dirty="0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92283" y="-28412"/>
            <a:ext cx="1762125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58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3568</TotalTime>
  <Words>1189</Words>
  <Application>Microsoft Office PowerPoint</Application>
  <PresentationFormat>Widescreen</PresentationFormat>
  <Paragraphs>269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Antonio</vt:lpstr>
      <vt:lpstr>Calibri Light</vt:lpstr>
      <vt:lpstr>Fira Sans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dataman</dc:creator>
  <cp:lastModifiedBy>Sunil Jain</cp:lastModifiedBy>
  <cp:revision>600</cp:revision>
  <dcterms:created xsi:type="dcterms:W3CDTF">2020-02-06T07:37:33Z</dcterms:created>
  <dcterms:modified xsi:type="dcterms:W3CDTF">2020-06-26T07:12:06Z</dcterms:modified>
</cp:coreProperties>
</file>